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2.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56" r:id="rId2"/>
    <p:sldId id="370" r:id="rId3"/>
    <p:sldId id="257" r:id="rId4"/>
    <p:sldId id="259" r:id="rId5"/>
    <p:sldId id="258" r:id="rId6"/>
    <p:sldId id="261" r:id="rId7"/>
    <p:sldId id="374" r:id="rId8"/>
    <p:sldId id="371" r:id="rId9"/>
    <p:sldId id="378" r:id="rId10"/>
    <p:sldId id="376" r:id="rId11"/>
    <p:sldId id="377" r:id="rId12"/>
    <p:sldId id="375" r:id="rId13"/>
    <p:sldId id="372"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534C"/>
    <a:srgbClr val="F061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5" autoAdjust="0"/>
    <p:restoredTop sz="86531"/>
  </p:normalViewPr>
  <p:slideViewPr>
    <p:cSldViewPr snapToGrid="0" snapToObjects="1">
      <p:cViewPr varScale="1">
        <p:scale>
          <a:sx n="98" d="100"/>
          <a:sy n="98" d="100"/>
        </p:scale>
        <p:origin x="1050" y="114"/>
      </p:cViewPr>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C2277-949E-8D45-A101-3A019F358DF6}" type="datetimeFigureOut">
              <a:rPr lang="en-US" smtClean="0"/>
              <a:t>11/27/2019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C33B5B-240E-8F46-880E-90082BCABD01}" type="slidenum">
              <a:rPr lang="en-US" smtClean="0"/>
              <a:t>‹#›</a:t>
            </a:fld>
            <a:endParaRPr lang="en-US"/>
          </a:p>
        </p:txBody>
      </p:sp>
    </p:spTree>
    <p:extLst>
      <p:ext uri="{BB962C8B-B14F-4D97-AF65-F5344CB8AC3E}">
        <p14:creationId xmlns:p14="http://schemas.microsoft.com/office/powerpoint/2010/main" val="292098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C33B5B-240E-8F46-880E-90082BCABD01}" type="slidenum">
              <a:rPr lang="en-US" smtClean="0"/>
              <a:t>3</a:t>
            </a:fld>
            <a:endParaRPr lang="en-US"/>
          </a:p>
        </p:txBody>
      </p:sp>
    </p:spTree>
    <p:extLst>
      <p:ext uri="{BB962C8B-B14F-4D97-AF65-F5344CB8AC3E}">
        <p14:creationId xmlns:p14="http://schemas.microsoft.com/office/powerpoint/2010/main" val="178979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Calibri" panose="020F0502020204030204" pitchFamily="34" charset="0"/>
                <a:cs typeface="Calibri" panose="020F0502020204030204" pitchFamily="34" charset="0"/>
              </a:rPr>
              <a:t>Melt flow index (MI value) is a measure of the ease of flow of the thermoplastic polymer melt (Singh, Kumar, </a:t>
            </a:r>
            <a:r>
              <a:rPr lang="en-US" sz="2400" dirty="0" err="1">
                <a:latin typeface="Calibri" panose="020F0502020204030204" pitchFamily="34" charset="0"/>
                <a:cs typeface="Calibri" panose="020F0502020204030204" pitchFamily="34" charset="0"/>
              </a:rPr>
              <a:t>Feo</a:t>
            </a:r>
            <a:r>
              <a:rPr lang="en-US" sz="2400" dirty="0">
                <a:latin typeface="Calibri" panose="020F0502020204030204" pitchFamily="34" charset="0"/>
                <a:cs typeface="Calibri" panose="020F0502020204030204" pitchFamily="34" charset="0"/>
              </a:rPr>
              <a:t>, &amp; </a:t>
            </a:r>
            <a:r>
              <a:rPr lang="en-US" sz="2400" dirty="0" err="1">
                <a:latin typeface="Calibri" panose="020F0502020204030204" pitchFamily="34" charset="0"/>
                <a:cs typeface="Calibri" panose="020F0502020204030204" pitchFamily="34" charset="0"/>
              </a:rPr>
              <a:t>Fraternali</a:t>
            </a:r>
            <a:r>
              <a:rPr lang="en-US" sz="2400" dirty="0">
                <a:latin typeface="Calibri" panose="020F0502020204030204" pitchFamily="34" charset="0"/>
                <a:cs typeface="Calibri" panose="020F0502020204030204" pitchFamily="34" charset="0"/>
              </a:rPr>
              <a:t> 2016) and determines the grade of the product. </a:t>
            </a:r>
            <a:endParaRPr lang="en-US" sz="2400" dirty="0"/>
          </a:p>
        </p:txBody>
      </p:sp>
      <p:sp>
        <p:nvSpPr>
          <p:cNvPr id="4" name="Slide Number Placeholder 3"/>
          <p:cNvSpPr>
            <a:spLocks noGrp="1"/>
          </p:cNvSpPr>
          <p:nvPr>
            <p:ph type="sldNum" sz="quarter" idx="5"/>
          </p:nvPr>
        </p:nvSpPr>
        <p:spPr/>
        <p:txBody>
          <a:bodyPr/>
          <a:lstStyle/>
          <a:p>
            <a:fld id="{5EC33B5B-240E-8F46-880E-90082BCABD01}" type="slidenum">
              <a:rPr lang="en-US" smtClean="0"/>
              <a:t>4</a:t>
            </a:fld>
            <a:endParaRPr lang="en-US"/>
          </a:p>
        </p:txBody>
      </p:sp>
    </p:spTree>
    <p:extLst>
      <p:ext uri="{BB962C8B-B14F-4D97-AF65-F5344CB8AC3E}">
        <p14:creationId xmlns:p14="http://schemas.microsoft.com/office/powerpoint/2010/main" val="429456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C33B5B-240E-8F46-880E-90082BCABD01}" type="slidenum">
              <a:rPr lang="en-US" smtClean="0"/>
              <a:t>6</a:t>
            </a:fld>
            <a:endParaRPr lang="en-US"/>
          </a:p>
        </p:txBody>
      </p:sp>
    </p:spTree>
    <p:extLst>
      <p:ext uri="{BB962C8B-B14F-4D97-AF65-F5344CB8AC3E}">
        <p14:creationId xmlns:p14="http://schemas.microsoft.com/office/powerpoint/2010/main" val="168969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C33B5B-240E-8F46-880E-90082BCABD01}" type="slidenum">
              <a:rPr lang="en-US" smtClean="0"/>
              <a:t>7</a:t>
            </a:fld>
            <a:endParaRPr lang="en-US"/>
          </a:p>
        </p:txBody>
      </p:sp>
    </p:spTree>
    <p:extLst>
      <p:ext uri="{BB962C8B-B14F-4D97-AF65-F5344CB8AC3E}">
        <p14:creationId xmlns:p14="http://schemas.microsoft.com/office/powerpoint/2010/main" val="13914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C33B5B-240E-8F46-880E-90082BCABD01}" type="slidenum">
              <a:rPr lang="en-US" smtClean="0"/>
              <a:t>8</a:t>
            </a:fld>
            <a:endParaRPr lang="en-US"/>
          </a:p>
        </p:txBody>
      </p:sp>
    </p:spTree>
    <p:extLst>
      <p:ext uri="{BB962C8B-B14F-4D97-AF65-F5344CB8AC3E}">
        <p14:creationId xmlns:p14="http://schemas.microsoft.com/office/powerpoint/2010/main" val="172442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C33B5B-240E-8F46-880E-90082BCABD01}" type="slidenum">
              <a:rPr lang="en-US" smtClean="0"/>
              <a:t>9</a:t>
            </a:fld>
            <a:endParaRPr lang="en-US"/>
          </a:p>
        </p:txBody>
      </p:sp>
    </p:spTree>
    <p:extLst>
      <p:ext uri="{BB962C8B-B14F-4D97-AF65-F5344CB8AC3E}">
        <p14:creationId xmlns:p14="http://schemas.microsoft.com/office/powerpoint/2010/main" val="2791129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C33B5B-240E-8F46-880E-90082BCABD01}" type="slidenum">
              <a:rPr lang="en-US" smtClean="0"/>
              <a:t>10</a:t>
            </a:fld>
            <a:endParaRPr lang="en-US"/>
          </a:p>
        </p:txBody>
      </p:sp>
    </p:spTree>
    <p:extLst>
      <p:ext uri="{BB962C8B-B14F-4D97-AF65-F5344CB8AC3E}">
        <p14:creationId xmlns:p14="http://schemas.microsoft.com/office/powerpoint/2010/main" val="560304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C33B5B-240E-8F46-880E-90082BCABD01}" type="slidenum">
              <a:rPr lang="en-US" smtClean="0"/>
              <a:t>12</a:t>
            </a:fld>
            <a:endParaRPr lang="en-US"/>
          </a:p>
        </p:txBody>
      </p:sp>
    </p:spTree>
    <p:extLst>
      <p:ext uri="{BB962C8B-B14F-4D97-AF65-F5344CB8AC3E}">
        <p14:creationId xmlns:p14="http://schemas.microsoft.com/office/powerpoint/2010/main" val="221519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C33B5B-240E-8F46-880E-90082BCABD01}" type="slidenum">
              <a:rPr lang="en-US" smtClean="0"/>
              <a:t>13</a:t>
            </a:fld>
            <a:endParaRPr lang="en-US"/>
          </a:p>
        </p:txBody>
      </p:sp>
    </p:spTree>
    <p:extLst>
      <p:ext uri="{BB962C8B-B14F-4D97-AF65-F5344CB8AC3E}">
        <p14:creationId xmlns:p14="http://schemas.microsoft.com/office/powerpoint/2010/main" val="2842985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571D-7D78-DE4D-A001-CCB3ABC230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4B8AA0-AA18-A441-B66D-E9FF6D9F7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0B0339-395A-CE4B-AA41-855B62FA7FE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EE01E16-0BEF-2446-B6FE-954008DF2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E97489-A130-334D-B88A-736B603081C4}"/>
              </a:ext>
            </a:extLst>
          </p:cNvPr>
          <p:cNvSpPr>
            <a:spLocks noGrp="1"/>
          </p:cNvSpPr>
          <p:nvPr>
            <p:ph type="sldNum" sz="quarter" idx="12"/>
          </p:nvPr>
        </p:nvSpPr>
        <p:spPr/>
        <p:txBody>
          <a:bodyPr/>
          <a:lstStyle/>
          <a:p>
            <a:fld id="{36C32D79-5CDA-D54C-9935-8837F3350F1E}" type="slidenum">
              <a:rPr lang="en-US" smtClean="0"/>
              <a:t>‹#›</a:t>
            </a:fld>
            <a:endParaRPr lang="en-US"/>
          </a:p>
        </p:txBody>
      </p:sp>
    </p:spTree>
    <p:extLst>
      <p:ext uri="{BB962C8B-B14F-4D97-AF65-F5344CB8AC3E}">
        <p14:creationId xmlns:p14="http://schemas.microsoft.com/office/powerpoint/2010/main" val="1215777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BC82-F48B-F247-B915-BC0185C884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7DA262-07B0-F24B-ABE5-2BE7FF94DA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B8911A-5E1C-8F48-8A1B-B846C0EAC0E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1902C8B-1DEF-0243-BBB8-A93C6B207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8E9B3-C3D1-3443-A0F9-5488E303B397}"/>
              </a:ext>
            </a:extLst>
          </p:cNvPr>
          <p:cNvSpPr>
            <a:spLocks noGrp="1"/>
          </p:cNvSpPr>
          <p:nvPr>
            <p:ph type="sldNum" sz="quarter" idx="12"/>
          </p:nvPr>
        </p:nvSpPr>
        <p:spPr/>
        <p:txBody>
          <a:bodyPr/>
          <a:lstStyle/>
          <a:p>
            <a:fld id="{36C32D79-5CDA-D54C-9935-8837F3350F1E}" type="slidenum">
              <a:rPr lang="en-US" smtClean="0"/>
              <a:t>‹#›</a:t>
            </a:fld>
            <a:endParaRPr lang="en-US"/>
          </a:p>
        </p:txBody>
      </p:sp>
    </p:spTree>
    <p:extLst>
      <p:ext uri="{BB962C8B-B14F-4D97-AF65-F5344CB8AC3E}">
        <p14:creationId xmlns:p14="http://schemas.microsoft.com/office/powerpoint/2010/main" val="919112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340141-634A-AC41-B268-2190886326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FCAA7B-B064-0C46-A296-7B73C694ED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8ED44-0447-174E-B0AC-39B002A6DA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1E03A21-F830-BA44-AB5F-3502E4E0B5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37581-E6F0-644A-9648-953A9F33EC3C}"/>
              </a:ext>
            </a:extLst>
          </p:cNvPr>
          <p:cNvSpPr>
            <a:spLocks noGrp="1"/>
          </p:cNvSpPr>
          <p:nvPr>
            <p:ph type="sldNum" sz="quarter" idx="12"/>
          </p:nvPr>
        </p:nvSpPr>
        <p:spPr/>
        <p:txBody>
          <a:bodyPr/>
          <a:lstStyle/>
          <a:p>
            <a:fld id="{36C32D79-5CDA-D54C-9935-8837F3350F1E}" type="slidenum">
              <a:rPr lang="en-US" smtClean="0"/>
              <a:t>‹#›</a:t>
            </a:fld>
            <a:endParaRPr lang="en-US"/>
          </a:p>
        </p:txBody>
      </p:sp>
    </p:spTree>
    <p:extLst>
      <p:ext uri="{BB962C8B-B14F-4D97-AF65-F5344CB8AC3E}">
        <p14:creationId xmlns:p14="http://schemas.microsoft.com/office/powerpoint/2010/main" val="1957254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720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FF78-5FFE-CE4C-B4A5-F2ACD21F90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6DD0BC-4FA0-1B4F-984F-0415F7EFF7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F7C76-F604-3F42-8E40-F6FD74AD82B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2F9C436-9E31-FB41-88B2-A49A8E188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2EE40-6AC9-C146-8B49-0C87BC9C5064}"/>
              </a:ext>
            </a:extLst>
          </p:cNvPr>
          <p:cNvSpPr>
            <a:spLocks noGrp="1"/>
          </p:cNvSpPr>
          <p:nvPr>
            <p:ph type="sldNum" sz="quarter" idx="12"/>
          </p:nvPr>
        </p:nvSpPr>
        <p:spPr/>
        <p:txBody>
          <a:bodyPr/>
          <a:lstStyle/>
          <a:p>
            <a:fld id="{36C32D79-5CDA-D54C-9935-8837F3350F1E}" type="slidenum">
              <a:rPr lang="en-US" smtClean="0"/>
              <a:t>‹#›</a:t>
            </a:fld>
            <a:endParaRPr lang="en-US"/>
          </a:p>
        </p:txBody>
      </p:sp>
    </p:spTree>
    <p:extLst>
      <p:ext uri="{BB962C8B-B14F-4D97-AF65-F5344CB8AC3E}">
        <p14:creationId xmlns:p14="http://schemas.microsoft.com/office/powerpoint/2010/main" val="2423732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2DFA-1BDF-D24F-A1AA-A47945E29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C00D9B-EC10-A646-9FFB-3FB11D72E6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A745DE-989E-0E40-A3D5-1A8D769ED8F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913BC8A-3BD4-0A4E-94FF-41BD8F11D5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3816D-5DC2-8B42-9183-4C5CB7705CC4}"/>
              </a:ext>
            </a:extLst>
          </p:cNvPr>
          <p:cNvSpPr>
            <a:spLocks noGrp="1"/>
          </p:cNvSpPr>
          <p:nvPr>
            <p:ph type="sldNum" sz="quarter" idx="12"/>
          </p:nvPr>
        </p:nvSpPr>
        <p:spPr/>
        <p:txBody>
          <a:bodyPr/>
          <a:lstStyle/>
          <a:p>
            <a:fld id="{36C32D79-5CDA-D54C-9935-8837F3350F1E}" type="slidenum">
              <a:rPr lang="en-US" smtClean="0"/>
              <a:t>‹#›</a:t>
            </a:fld>
            <a:endParaRPr lang="en-US"/>
          </a:p>
        </p:txBody>
      </p:sp>
    </p:spTree>
    <p:extLst>
      <p:ext uri="{BB962C8B-B14F-4D97-AF65-F5344CB8AC3E}">
        <p14:creationId xmlns:p14="http://schemas.microsoft.com/office/powerpoint/2010/main" val="1676781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F9855-0103-6B45-B7CC-A67DBA8506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D7F1A2-E33D-964A-89E0-7162B6F974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443FF-5808-0A41-8493-6D8CC1958E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CB67B5-6ADF-6540-A31E-B32A58ABB79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007034-DAA0-5344-A265-E56BC6E5F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69C12-5380-5C47-B573-D7BD1ACA60D7}"/>
              </a:ext>
            </a:extLst>
          </p:cNvPr>
          <p:cNvSpPr>
            <a:spLocks noGrp="1"/>
          </p:cNvSpPr>
          <p:nvPr>
            <p:ph type="sldNum" sz="quarter" idx="12"/>
          </p:nvPr>
        </p:nvSpPr>
        <p:spPr/>
        <p:txBody>
          <a:bodyPr/>
          <a:lstStyle/>
          <a:p>
            <a:fld id="{36C32D79-5CDA-D54C-9935-8837F3350F1E}" type="slidenum">
              <a:rPr lang="en-US" smtClean="0"/>
              <a:t>‹#›</a:t>
            </a:fld>
            <a:endParaRPr lang="en-US"/>
          </a:p>
        </p:txBody>
      </p:sp>
    </p:spTree>
    <p:extLst>
      <p:ext uri="{BB962C8B-B14F-4D97-AF65-F5344CB8AC3E}">
        <p14:creationId xmlns:p14="http://schemas.microsoft.com/office/powerpoint/2010/main" val="72085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F7065-9640-CE43-AB8C-8A5057A4C3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FC8C3-CB77-CE44-B4D9-62DB0B6C37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FE367BE-8A9C-6044-AFF0-776A06ADD9C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3063B6-D704-3148-BB2F-0B5402FA8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7FC3C2-413C-2B44-B31F-6FC31F7484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35306-1B79-F64B-A32C-378E1259519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8F42FB1-EFFF-1C46-B283-B6C0415F80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43F582-9FB4-D547-84BE-E0A0CCFCE61E}"/>
              </a:ext>
            </a:extLst>
          </p:cNvPr>
          <p:cNvSpPr>
            <a:spLocks noGrp="1"/>
          </p:cNvSpPr>
          <p:nvPr>
            <p:ph type="sldNum" sz="quarter" idx="12"/>
          </p:nvPr>
        </p:nvSpPr>
        <p:spPr/>
        <p:txBody>
          <a:bodyPr/>
          <a:lstStyle/>
          <a:p>
            <a:fld id="{36C32D79-5CDA-D54C-9935-8837F3350F1E}" type="slidenum">
              <a:rPr lang="en-US" smtClean="0"/>
              <a:t>‹#›</a:t>
            </a:fld>
            <a:endParaRPr lang="en-US"/>
          </a:p>
        </p:txBody>
      </p:sp>
    </p:spTree>
    <p:extLst>
      <p:ext uri="{BB962C8B-B14F-4D97-AF65-F5344CB8AC3E}">
        <p14:creationId xmlns:p14="http://schemas.microsoft.com/office/powerpoint/2010/main" val="3804136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4F66-8C3F-6949-8AFC-231CE13323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130CE5-26CF-B84B-AE0C-5365A94DCD2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A76D15A-7CFB-0F46-8A22-45A2A509E9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5284A0-1243-2F4F-BCAE-A85EE66E25AA}"/>
              </a:ext>
            </a:extLst>
          </p:cNvPr>
          <p:cNvSpPr>
            <a:spLocks noGrp="1"/>
          </p:cNvSpPr>
          <p:nvPr>
            <p:ph type="sldNum" sz="quarter" idx="12"/>
          </p:nvPr>
        </p:nvSpPr>
        <p:spPr/>
        <p:txBody>
          <a:bodyPr/>
          <a:lstStyle/>
          <a:p>
            <a:fld id="{36C32D79-5CDA-D54C-9935-8837F3350F1E}" type="slidenum">
              <a:rPr lang="en-US" smtClean="0"/>
              <a:t>‹#›</a:t>
            </a:fld>
            <a:endParaRPr lang="en-US"/>
          </a:p>
        </p:txBody>
      </p:sp>
    </p:spTree>
    <p:extLst>
      <p:ext uri="{BB962C8B-B14F-4D97-AF65-F5344CB8AC3E}">
        <p14:creationId xmlns:p14="http://schemas.microsoft.com/office/powerpoint/2010/main" val="2166509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308A3C-D0A5-A74D-8A18-CE90A742136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0D017A8-F976-CC43-BED9-34D383F820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4FB046-D03F-8E4A-9DE4-F3EBB86E165F}"/>
              </a:ext>
            </a:extLst>
          </p:cNvPr>
          <p:cNvSpPr>
            <a:spLocks noGrp="1"/>
          </p:cNvSpPr>
          <p:nvPr>
            <p:ph type="sldNum" sz="quarter" idx="12"/>
          </p:nvPr>
        </p:nvSpPr>
        <p:spPr/>
        <p:txBody>
          <a:bodyPr/>
          <a:lstStyle/>
          <a:p>
            <a:fld id="{36C32D79-5CDA-D54C-9935-8837F3350F1E}" type="slidenum">
              <a:rPr lang="en-US" smtClean="0"/>
              <a:t>‹#›</a:t>
            </a:fld>
            <a:endParaRPr lang="en-US"/>
          </a:p>
        </p:txBody>
      </p:sp>
    </p:spTree>
    <p:extLst>
      <p:ext uri="{BB962C8B-B14F-4D97-AF65-F5344CB8AC3E}">
        <p14:creationId xmlns:p14="http://schemas.microsoft.com/office/powerpoint/2010/main" val="2675796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5852-2B98-BC4C-B4A5-31909351DB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747852-BA8A-0E46-A582-4D9A7480B1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27914A-BA0D-8E4E-8A74-B2E778922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6C613E-D19F-DF48-8609-F826F99F443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25FFA36-72EC-4340-A958-FF242C9BC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CDCCF-235F-5744-A68E-95D6811DAD67}"/>
              </a:ext>
            </a:extLst>
          </p:cNvPr>
          <p:cNvSpPr>
            <a:spLocks noGrp="1"/>
          </p:cNvSpPr>
          <p:nvPr>
            <p:ph type="sldNum" sz="quarter" idx="12"/>
          </p:nvPr>
        </p:nvSpPr>
        <p:spPr/>
        <p:txBody>
          <a:bodyPr/>
          <a:lstStyle/>
          <a:p>
            <a:fld id="{36C32D79-5CDA-D54C-9935-8837F3350F1E}" type="slidenum">
              <a:rPr lang="en-US" smtClean="0"/>
              <a:t>‹#›</a:t>
            </a:fld>
            <a:endParaRPr lang="en-US"/>
          </a:p>
        </p:txBody>
      </p:sp>
    </p:spTree>
    <p:extLst>
      <p:ext uri="{BB962C8B-B14F-4D97-AF65-F5344CB8AC3E}">
        <p14:creationId xmlns:p14="http://schemas.microsoft.com/office/powerpoint/2010/main" val="2820480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1033-F80A-E041-8506-3BC2EB4107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F410E1-7A88-8843-B34B-843449443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5530DC-0420-4942-9A42-0B8B4C42A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DE95A4-9BD3-E54D-8092-C26D7EBF96D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1057547-BDCD-DE4C-88CD-616F972CE3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A77FA-9E0A-F644-B495-54E6F54F8B43}"/>
              </a:ext>
            </a:extLst>
          </p:cNvPr>
          <p:cNvSpPr>
            <a:spLocks noGrp="1"/>
          </p:cNvSpPr>
          <p:nvPr>
            <p:ph type="sldNum" sz="quarter" idx="12"/>
          </p:nvPr>
        </p:nvSpPr>
        <p:spPr/>
        <p:txBody>
          <a:bodyPr/>
          <a:lstStyle/>
          <a:p>
            <a:fld id="{36C32D79-5CDA-D54C-9935-8837F3350F1E}" type="slidenum">
              <a:rPr lang="en-US" smtClean="0"/>
              <a:t>‹#›</a:t>
            </a:fld>
            <a:endParaRPr lang="en-US"/>
          </a:p>
        </p:txBody>
      </p:sp>
    </p:spTree>
    <p:extLst>
      <p:ext uri="{BB962C8B-B14F-4D97-AF65-F5344CB8AC3E}">
        <p14:creationId xmlns:p14="http://schemas.microsoft.com/office/powerpoint/2010/main" val="180452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54158C-CB99-5A47-88BA-60D5FCE9E9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69F96C-CF55-1D49-9EF9-AEA040560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CF0B3-886B-824F-882A-F6C0770CEE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702A076D-FF44-7840-9A87-743F5CC507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3BC0F3-E445-3246-B227-50A425F376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32D79-5CDA-D54C-9935-8837F3350F1E}" type="slidenum">
              <a:rPr lang="en-US" smtClean="0"/>
              <a:t>‹#›</a:t>
            </a:fld>
            <a:endParaRPr lang="en-US"/>
          </a:p>
        </p:txBody>
      </p:sp>
    </p:spTree>
    <p:extLst>
      <p:ext uri="{BB962C8B-B14F-4D97-AF65-F5344CB8AC3E}">
        <p14:creationId xmlns:p14="http://schemas.microsoft.com/office/powerpoint/2010/main" val="399858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tiff"/><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tiff"/><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7.jpeg"/><Relationship Id="rId11" Type="http://schemas.openxmlformats.org/officeDocument/2006/relationships/image" Target="../media/image11.tiff"/><Relationship Id="rId5" Type="http://schemas.openxmlformats.org/officeDocument/2006/relationships/image" Target="../media/image6.jpeg"/><Relationship Id="rId10" Type="http://schemas.openxmlformats.org/officeDocument/2006/relationships/image" Target="../media/image1.tiff"/><Relationship Id="rId4" Type="http://schemas.openxmlformats.org/officeDocument/2006/relationships/image" Target="../media/image5.jpeg"/><Relationship Id="rId9" Type="http://schemas.openxmlformats.org/officeDocument/2006/relationships/image" Target="../media/image10.jp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g"/><Relationship Id="rId3" Type="http://schemas.openxmlformats.org/officeDocument/2006/relationships/image" Target="../media/image12.png"/><Relationship Id="rId7" Type="http://schemas.openxmlformats.org/officeDocument/2006/relationships/image" Target="../media/image16.tiff"/><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11.tiff"/><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tiff"/><Relationship Id="rId14" Type="http://schemas.openxmlformats.org/officeDocument/2006/relationships/image" Target="../media/image1.tiff"/></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jp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31.png"/><Relationship Id="rId5" Type="http://schemas.openxmlformats.org/officeDocument/2006/relationships/image" Target="../media/image1.tiff"/><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92FF96-019E-9A43-AB51-458A633C3D46}"/>
              </a:ext>
            </a:extLst>
          </p:cNvPr>
          <p:cNvSpPr txBox="1"/>
          <p:nvPr/>
        </p:nvSpPr>
        <p:spPr>
          <a:xfrm>
            <a:off x="0" y="643382"/>
            <a:ext cx="10220479" cy="400110"/>
          </a:xfrm>
          <a:prstGeom prst="rect">
            <a:avLst/>
          </a:prstGeom>
          <a:noFill/>
        </p:spPr>
        <p:txBody>
          <a:bodyPr wrap="square" rtlCol="0">
            <a:spAutoFit/>
          </a:bodyPr>
          <a:lstStyle/>
          <a:p>
            <a:r>
              <a:rPr lang="en-US" altLang="zh-CN" sz="2000" b="1" dirty="0">
                <a:latin typeface="Calibri" panose="020F0502020204030204" pitchFamily="34" charset="0"/>
                <a:ea typeface="Lato Black" charset="0"/>
                <a:cs typeface="Calibri" panose="020F0502020204030204" pitchFamily="34" charset="0"/>
              </a:rPr>
              <a:t>Powder MI Prediction and Analysis Model for Polypropylene</a:t>
            </a:r>
            <a:endParaRPr lang="en-US" sz="2000" b="1" dirty="0">
              <a:latin typeface="Calibri" panose="020F0502020204030204" pitchFamily="34" charset="0"/>
              <a:ea typeface="Lato Black" charset="0"/>
              <a:cs typeface="Calibri" panose="020F0502020204030204" pitchFamily="34" charset="0"/>
            </a:endParaRPr>
          </a:p>
        </p:txBody>
      </p:sp>
      <p:sp>
        <p:nvSpPr>
          <p:cNvPr id="5" name="TextBox 17">
            <a:extLst>
              <a:ext uri="{FF2B5EF4-FFF2-40B4-BE49-F238E27FC236}">
                <a16:creationId xmlns:a16="http://schemas.microsoft.com/office/drawing/2014/main" id="{08353FE2-26A0-1744-A5C5-8B86BDB1817F}"/>
              </a:ext>
            </a:extLst>
          </p:cNvPr>
          <p:cNvSpPr txBox="1"/>
          <p:nvPr/>
        </p:nvSpPr>
        <p:spPr>
          <a:xfrm>
            <a:off x="0" y="37247"/>
            <a:ext cx="6621205" cy="769441"/>
          </a:xfrm>
          <a:prstGeom prst="rect">
            <a:avLst/>
          </a:prstGeom>
          <a:noFill/>
        </p:spPr>
        <p:txBody>
          <a:bodyPr wrap="square" rtlCol="0">
            <a:spAutoFit/>
          </a:bodyPr>
          <a:lstStyle/>
          <a:p>
            <a:r>
              <a:rPr lang="en-US" sz="4400" b="1" dirty="0">
                <a:latin typeface="Arial" panose="020B0604020202020204" pitchFamily="34" charset="0"/>
                <a:ea typeface="Lato Black" charset="0"/>
                <a:cs typeface="Arial" panose="020B0604020202020204" pitchFamily="34" charset="0"/>
              </a:rPr>
              <a:t>Form</a:t>
            </a:r>
            <a:r>
              <a:rPr lang="en-US" sz="4400" b="1" dirty="0">
                <a:latin typeface="Arial" panose="020B0604020202020204" pitchFamily="34" charset="0"/>
                <a:cs typeface="Arial" panose="020B0604020202020204" pitchFamily="34" charset="0"/>
              </a:rPr>
              <a:t>os</a:t>
            </a:r>
            <a:r>
              <a:rPr lang="en-US" sz="4400" b="1" dirty="0">
                <a:latin typeface="Arial" panose="020B0604020202020204" pitchFamily="34" charset="0"/>
                <a:ea typeface="Lato Black" charset="0"/>
                <a:cs typeface="Arial" panose="020B0604020202020204" pitchFamily="34" charset="0"/>
              </a:rPr>
              <a:t>a Plastics </a:t>
            </a:r>
            <a:endParaRPr lang="en-US" sz="4400" dirty="0">
              <a:latin typeface="Arial" panose="020B0604020202020204" pitchFamily="34" charset="0"/>
              <a:ea typeface="Lato Black" charset="0"/>
              <a:cs typeface="Arial" panose="020B0604020202020204" pitchFamily="34" charset="0"/>
            </a:endParaRPr>
          </a:p>
        </p:txBody>
      </p:sp>
      <p:sp>
        <p:nvSpPr>
          <p:cNvPr id="6" name="Rectangle 5">
            <a:extLst>
              <a:ext uri="{FF2B5EF4-FFF2-40B4-BE49-F238E27FC236}">
                <a16:creationId xmlns:a16="http://schemas.microsoft.com/office/drawing/2014/main" id="{E7671B20-9055-774A-A207-9512CEFCED00}"/>
              </a:ext>
            </a:extLst>
          </p:cNvPr>
          <p:cNvSpPr/>
          <p:nvPr/>
        </p:nvSpPr>
        <p:spPr>
          <a:xfrm>
            <a:off x="0" y="4873790"/>
            <a:ext cx="2879186" cy="369332"/>
          </a:xfrm>
          <a:prstGeom prst="rect">
            <a:avLst/>
          </a:prstGeom>
        </p:spPr>
        <p:txBody>
          <a:bodyPr wrap="none">
            <a:spAutoFit/>
          </a:bodyPr>
          <a:lstStyle/>
          <a:p>
            <a:r>
              <a:rPr lang="en-US" b="1" dirty="0">
                <a:latin typeface="Calibri" panose="020F0502020204030204" pitchFamily="34" charset="0"/>
                <a:cs typeface="Calibri" panose="020F0502020204030204" pitchFamily="34" charset="0"/>
              </a:rPr>
              <a:t>Team B – Final Presentation </a:t>
            </a:r>
          </a:p>
        </p:txBody>
      </p:sp>
      <p:sp>
        <p:nvSpPr>
          <p:cNvPr id="7" name="TextBox 10">
            <a:extLst>
              <a:ext uri="{FF2B5EF4-FFF2-40B4-BE49-F238E27FC236}">
                <a16:creationId xmlns:a16="http://schemas.microsoft.com/office/drawing/2014/main" id="{EDBBBB1B-C6F2-6942-90B3-B12A7AE4CD2C}"/>
              </a:ext>
            </a:extLst>
          </p:cNvPr>
          <p:cNvSpPr txBox="1"/>
          <p:nvPr/>
        </p:nvSpPr>
        <p:spPr>
          <a:xfrm>
            <a:off x="-16059" y="5227738"/>
            <a:ext cx="1436344" cy="1076969"/>
          </a:xfrm>
          <a:prstGeom prst="rect">
            <a:avLst/>
          </a:prstGeom>
          <a:noFill/>
        </p:spPr>
        <p:txBody>
          <a:bodyPr wrap="square" rtlCol="0">
            <a:spAutoFit/>
          </a:bodyPr>
          <a:lstStyle/>
          <a:p>
            <a:r>
              <a:rPr lang="en-US" sz="1600" dirty="0">
                <a:solidFill>
                  <a:schemeClr val="bg2">
                    <a:lumMod val="50000"/>
                  </a:schemeClr>
                </a:solidFill>
                <a:latin typeface="Calibri" panose="020F0502020204030204" pitchFamily="34" charset="0"/>
                <a:cs typeface="Calibri" panose="020F0502020204030204" pitchFamily="34" charset="0"/>
              </a:rPr>
              <a:t>Bowen Wang</a:t>
            </a:r>
          </a:p>
          <a:p>
            <a:r>
              <a:rPr lang="en-US" sz="1600" dirty="0">
                <a:solidFill>
                  <a:schemeClr val="bg2">
                    <a:lumMod val="50000"/>
                  </a:schemeClr>
                </a:solidFill>
                <a:latin typeface="Calibri" panose="020F0502020204030204" pitchFamily="34" charset="0"/>
                <a:cs typeface="Calibri" panose="020F0502020204030204" pitchFamily="34" charset="0"/>
              </a:rPr>
              <a:t>Jinyang Gu</a:t>
            </a:r>
          </a:p>
          <a:p>
            <a:r>
              <a:rPr lang="en-US" sz="1600" dirty="0" err="1">
                <a:solidFill>
                  <a:schemeClr val="bg2">
                    <a:lumMod val="50000"/>
                  </a:schemeClr>
                </a:solidFill>
                <a:latin typeface="Calibri" panose="020F0502020204030204" pitchFamily="34" charset="0"/>
                <a:cs typeface="Calibri" panose="020F0502020204030204" pitchFamily="34" charset="0"/>
              </a:rPr>
              <a:t>Penglin</a:t>
            </a:r>
            <a:r>
              <a:rPr lang="en-US" sz="1600" dirty="0">
                <a:solidFill>
                  <a:schemeClr val="bg2">
                    <a:lumMod val="50000"/>
                  </a:schemeClr>
                </a:solidFill>
                <a:latin typeface="Calibri" panose="020F0502020204030204" pitchFamily="34" charset="0"/>
                <a:cs typeface="Calibri" panose="020F0502020204030204" pitchFamily="34" charset="0"/>
              </a:rPr>
              <a:t> Du</a:t>
            </a:r>
          </a:p>
          <a:p>
            <a:r>
              <a:rPr lang="en-US" sz="1600" dirty="0" err="1">
                <a:solidFill>
                  <a:schemeClr val="bg2">
                    <a:lumMod val="50000"/>
                  </a:schemeClr>
                </a:solidFill>
                <a:latin typeface="Calibri" panose="020F0502020204030204" pitchFamily="34" charset="0"/>
                <a:cs typeface="Calibri" panose="020F0502020204030204" pitchFamily="34" charset="0"/>
              </a:rPr>
              <a:t>Xinyue</a:t>
            </a:r>
            <a:r>
              <a:rPr lang="en-US" sz="1600" dirty="0">
                <a:solidFill>
                  <a:schemeClr val="bg2">
                    <a:lumMod val="50000"/>
                  </a:schemeClr>
                </a:solidFill>
                <a:latin typeface="Calibri" panose="020F0502020204030204" pitchFamily="34" charset="0"/>
                <a:cs typeface="Calibri" panose="020F0502020204030204" pitchFamily="34" charset="0"/>
              </a:rPr>
              <a:t> Yu </a:t>
            </a:r>
          </a:p>
        </p:txBody>
      </p:sp>
      <p:sp>
        <p:nvSpPr>
          <p:cNvPr id="8" name="TextBox 10">
            <a:extLst>
              <a:ext uri="{FF2B5EF4-FFF2-40B4-BE49-F238E27FC236}">
                <a16:creationId xmlns:a16="http://schemas.microsoft.com/office/drawing/2014/main" id="{CFE0E84D-2CD7-454F-B723-139D968CDC92}"/>
              </a:ext>
            </a:extLst>
          </p:cNvPr>
          <p:cNvSpPr txBox="1"/>
          <p:nvPr/>
        </p:nvSpPr>
        <p:spPr>
          <a:xfrm>
            <a:off x="1610762" y="5227737"/>
            <a:ext cx="1360515" cy="1076969"/>
          </a:xfrm>
          <a:prstGeom prst="rect">
            <a:avLst/>
          </a:prstGeom>
          <a:noFill/>
        </p:spPr>
        <p:txBody>
          <a:bodyPr wrap="square" rtlCol="0">
            <a:spAutoFit/>
          </a:bodyPr>
          <a:lstStyle/>
          <a:p>
            <a:r>
              <a:rPr lang="en-US" sz="1600" dirty="0">
                <a:solidFill>
                  <a:schemeClr val="bg2">
                    <a:lumMod val="50000"/>
                  </a:schemeClr>
                </a:solidFill>
                <a:latin typeface="Calibri" panose="020F0502020204030204" pitchFamily="34" charset="0"/>
                <a:cs typeface="Calibri" panose="020F0502020204030204" pitchFamily="34" charset="0"/>
              </a:rPr>
              <a:t>Cong Sun</a:t>
            </a:r>
          </a:p>
          <a:p>
            <a:r>
              <a:rPr lang="en-US" sz="1600" dirty="0">
                <a:solidFill>
                  <a:schemeClr val="bg2">
                    <a:lumMod val="50000"/>
                  </a:schemeClr>
                </a:solidFill>
                <a:latin typeface="Calibri" panose="020F0502020204030204" pitchFamily="34" charset="0"/>
                <a:cs typeface="Calibri" panose="020F0502020204030204" pitchFamily="34" charset="0"/>
              </a:rPr>
              <a:t>Lillian Liao</a:t>
            </a:r>
          </a:p>
          <a:p>
            <a:r>
              <a:rPr lang="en-US" sz="1600" dirty="0">
                <a:solidFill>
                  <a:schemeClr val="bg2">
                    <a:lumMod val="50000"/>
                  </a:schemeClr>
                </a:solidFill>
                <a:latin typeface="Calibri" panose="020F0502020204030204" pitchFamily="34" charset="0"/>
                <a:cs typeface="Calibri" panose="020F0502020204030204" pitchFamily="34" charset="0"/>
              </a:rPr>
              <a:t>Xin Wei</a:t>
            </a:r>
          </a:p>
          <a:p>
            <a:r>
              <a:rPr lang="en-US" sz="1600" dirty="0" err="1">
                <a:solidFill>
                  <a:schemeClr val="bg2">
                    <a:lumMod val="50000"/>
                  </a:schemeClr>
                </a:solidFill>
                <a:latin typeface="Calibri" panose="020F0502020204030204" pitchFamily="34" charset="0"/>
                <a:cs typeface="Calibri" panose="020F0502020204030204" pitchFamily="34" charset="0"/>
              </a:rPr>
              <a:t>Yankun</a:t>
            </a:r>
            <a:r>
              <a:rPr lang="en-US" sz="1600" dirty="0">
                <a:solidFill>
                  <a:schemeClr val="bg2">
                    <a:lumMod val="50000"/>
                  </a:schemeClr>
                </a:solidFill>
                <a:latin typeface="Calibri" panose="020F0502020204030204" pitchFamily="34" charset="0"/>
                <a:cs typeface="Calibri" panose="020F0502020204030204" pitchFamily="34" charset="0"/>
              </a:rPr>
              <a:t> Zhao </a:t>
            </a:r>
          </a:p>
        </p:txBody>
      </p:sp>
      <p:sp>
        <p:nvSpPr>
          <p:cNvPr id="9" name="Rectangle 8">
            <a:extLst>
              <a:ext uri="{FF2B5EF4-FFF2-40B4-BE49-F238E27FC236}">
                <a16:creationId xmlns:a16="http://schemas.microsoft.com/office/drawing/2014/main" id="{1ABC07D1-A3D2-8C40-8833-AD1CFED3EDF0}"/>
              </a:ext>
            </a:extLst>
          </p:cNvPr>
          <p:cNvSpPr/>
          <p:nvPr/>
        </p:nvSpPr>
        <p:spPr>
          <a:xfrm>
            <a:off x="3814145" y="4866979"/>
            <a:ext cx="997543" cy="369247"/>
          </a:xfrm>
          <a:prstGeom prst="rect">
            <a:avLst/>
          </a:prstGeom>
        </p:spPr>
        <p:txBody>
          <a:bodyPr wrap="none">
            <a:spAutoFit/>
          </a:bodyPr>
          <a:lstStyle/>
          <a:p>
            <a:r>
              <a:rPr lang="en-US" b="1" dirty="0">
                <a:latin typeface="Calibri" panose="020F0502020204030204" pitchFamily="34" charset="0"/>
                <a:cs typeface="Calibri" panose="020F0502020204030204" pitchFamily="34" charset="0"/>
              </a:rPr>
              <a:t>Advisors</a:t>
            </a:r>
          </a:p>
        </p:txBody>
      </p:sp>
      <p:sp>
        <p:nvSpPr>
          <p:cNvPr id="10" name="Rectangle 5">
            <a:extLst>
              <a:ext uri="{FF2B5EF4-FFF2-40B4-BE49-F238E27FC236}">
                <a16:creationId xmlns:a16="http://schemas.microsoft.com/office/drawing/2014/main" id="{928D3858-8320-7442-9210-6FDCF775F1B3}"/>
              </a:ext>
            </a:extLst>
          </p:cNvPr>
          <p:cNvSpPr/>
          <p:nvPr/>
        </p:nvSpPr>
        <p:spPr>
          <a:xfrm>
            <a:off x="3814145" y="5160312"/>
            <a:ext cx="2971927" cy="338476"/>
          </a:xfrm>
          <a:prstGeom prst="rect">
            <a:avLst/>
          </a:prstGeom>
        </p:spPr>
        <p:txBody>
          <a:bodyPr wrap="square">
            <a:spAutoFit/>
          </a:bodyPr>
          <a:lstStyle/>
          <a:p>
            <a:r>
              <a:rPr lang="en-US" sz="1600" dirty="0">
                <a:solidFill>
                  <a:schemeClr val="bg2">
                    <a:lumMod val="50000"/>
                  </a:schemeClr>
                </a:solidFill>
                <a:latin typeface="Calibri" panose="020F0502020204030204" pitchFamily="34" charset="0"/>
                <a:cs typeface="Calibri" panose="020F0502020204030204" pitchFamily="34" charset="0"/>
              </a:rPr>
              <a:t>Renzo Silva             Elijah Hall</a:t>
            </a:r>
          </a:p>
        </p:txBody>
      </p:sp>
      <p:sp>
        <p:nvSpPr>
          <p:cNvPr id="11" name="Rectangle 10">
            <a:extLst>
              <a:ext uri="{FF2B5EF4-FFF2-40B4-BE49-F238E27FC236}">
                <a16:creationId xmlns:a16="http://schemas.microsoft.com/office/drawing/2014/main" id="{557B7C99-FE6A-5F4E-8330-309F26A4F0AB}"/>
              </a:ext>
            </a:extLst>
          </p:cNvPr>
          <p:cNvSpPr/>
          <p:nvPr/>
        </p:nvSpPr>
        <p:spPr>
          <a:xfrm>
            <a:off x="8046591" y="4909716"/>
            <a:ext cx="735586" cy="369332"/>
          </a:xfrm>
          <a:prstGeom prst="rect">
            <a:avLst/>
          </a:prstGeom>
        </p:spPr>
        <p:txBody>
          <a:bodyPr wrap="none">
            <a:spAutoFit/>
          </a:bodyPr>
          <a:lstStyle/>
          <a:p>
            <a:r>
              <a:rPr lang="en-US" b="1" dirty="0">
                <a:latin typeface="Calibri" panose="020F0502020204030204" pitchFamily="34" charset="0"/>
                <a:cs typeface="Calibri" panose="020F0502020204030204" pitchFamily="34" charset="0"/>
              </a:rPr>
              <a:t>Client</a:t>
            </a:r>
          </a:p>
        </p:txBody>
      </p:sp>
      <p:sp>
        <p:nvSpPr>
          <p:cNvPr id="12" name="Rectangle 5">
            <a:extLst>
              <a:ext uri="{FF2B5EF4-FFF2-40B4-BE49-F238E27FC236}">
                <a16:creationId xmlns:a16="http://schemas.microsoft.com/office/drawing/2014/main" id="{4B1505EC-EB2A-764E-B393-DEAE538DB487}"/>
              </a:ext>
            </a:extLst>
          </p:cNvPr>
          <p:cNvSpPr/>
          <p:nvPr/>
        </p:nvSpPr>
        <p:spPr>
          <a:xfrm>
            <a:off x="8046591" y="5160312"/>
            <a:ext cx="2971927" cy="338476"/>
          </a:xfrm>
          <a:prstGeom prst="rect">
            <a:avLst/>
          </a:prstGeom>
        </p:spPr>
        <p:txBody>
          <a:bodyPr wrap="square">
            <a:spAutoFit/>
          </a:bodyPr>
          <a:lstStyle/>
          <a:p>
            <a:r>
              <a:rPr lang="en-US" sz="1600" dirty="0">
                <a:solidFill>
                  <a:schemeClr val="bg2">
                    <a:lumMod val="50000"/>
                  </a:schemeClr>
                </a:solidFill>
                <a:latin typeface="Calibri" panose="020F0502020204030204" pitchFamily="34" charset="0"/>
                <a:cs typeface="Calibri" panose="020F0502020204030204" pitchFamily="34" charset="0"/>
              </a:rPr>
              <a:t>Formosa Plastics</a:t>
            </a:r>
          </a:p>
        </p:txBody>
      </p:sp>
      <p:pic>
        <p:nvPicPr>
          <p:cNvPr id="13" name="Picture 12">
            <a:extLst>
              <a:ext uri="{FF2B5EF4-FFF2-40B4-BE49-F238E27FC236}">
                <a16:creationId xmlns:a16="http://schemas.microsoft.com/office/drawing/2014/main" id="{F37CB5DB-E890-C74E-B775-861CE3967700}"/>
              </a:ext>
            </a:extLst>
          </p:cNvPr>
          <p:cNvPicPr>
            <a:picLocks noChangeAspect="1"/>
          </p:cNvPicPr>
          <p:nvPr/>
        </p:nvPicPr>
        <p:blipFill>
          <a:blip r:embed="rId2"/>
          <a:stretch>
            <a:fillRect/>
          </a:stretch>
        </p:blipFill>
        <p:spPr>
          <a:xfrm>
            <a:off x="8187169" y="5488958"/>
            <a:ext cx="948475" cy="948475"/>
          </a:xfrm>
          <a:prstGeom prst="rect">
            <a:avLst/>
          </a:prstGeom>
        </p:spPr>
      </p:pic>
      <p:pic>
        <p:nvPicPr>
          <p:cNvPr id="14" name="Picture 13">
            <a:extLst>
              <a:ext uri="{FF2B5EF4-FFF2-40B4-BE49-F238E27FC236}">
                <a16:creationId xmlns:a16="http://schemas.microsoft.com/office/drawing/2014/main" id="{252FF52F-40F8-384E-8FAE-F2A67A7BB198}"/>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38765" y="1020333"/>
            <a:ext cx="12230765" cy="3689614"/>
          </a:xfrm>
          <a:prstGeom prst="rect">
            <a:avLst/>
          </a:prstGeom>
        </p:spPr>
      </p:pic>
    </p:spTree>
    <p:extLst>
      <p:ext uri="{BB962C8B-B14F-4D97-AF65-F5344CB8AC3E}">
        <p14:creationId xmlns:p14="http://schemas.microsoft.com/office/powerpoint/2010/main" val="585540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1384A7E-0233-D14B-AF47-2690AC544352}"/>
              </a:ext>
            </a:extLst>
          </p:cNvPr>
          <p:cNvSpPr/>
          <p:nvPr/>
        </p:nvSpPr>
        <p:spPr>
          <a:xfrm>
            <a:off x="5524470" y="5069656"/>
            <a:ext cx="3110252" cy="1477328"/>
          </a:xfrm>
          <a:prstGeom prst="rect">
            <a:avLst/>
          </a:prstGeom>
        </p:spPr>
        <p:txBody>
          <a:bodyPr wrap="square">
            <a:spAutoFit/>
          </a:bodyPr>
          <a:lstStyle/>
          <a:p>
            <a:pPr algn="ctr"/>
            <a:r>
              <a:rPr lang="en-US" dirty="0">
                <a:solidFill>
                  <a:srgbClr val="000000"/>
                </a:solidFill>
                <a:latin typeface="Calibri" panose="020F0502020204030204" pitchFamily="34" charset="0"/>
                <a:cs typeface="Calibri" panose="020F0502020204030204" pitchFamily="34" charset="0"/>
              </a:rPr>
              <a:t>Robust to overfitting  </a:t>
            </a:r>
          </a:p>
          <a:p>
            <a:endParaRPr lang="en-US" dirty="0">
              <a:solidFill>
                <a:srgbClr val="000000"/>
              </a:solidFill>
              <a:latin typeface="Calibri" panose="020F0502020204030204" pitchFamily="34" charset="0"/>
              <a:cs typeface="Calibri" panose="020F0502020204030204" pitchFamily="34" charset="0"/>
            </a:endParaRPr>
          </a:p>
          <a:p>
            <a:pPr algn="ctr"/>
            <a:r>
              <a:rPr lang="en-US" dirty="0">
                <a:latin typeface="Calibri" panose="020F0502020204030204" pitchFamily="34" charset="0"/>
                <a:cs typeface="Calibri" panose="020F0502020204030204" pitchFamily="34" charset="0"/>
              </a:rPr>
              <a:t>Can more accurately and stably predict the MI value.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2AE09662-B0A0-554F-9A61-E7C32821353E}"/>
              </a:ext>
            </a:extLst>
          </p:cNvPr>
          <p:cNvSpPr/>
          <p:nvPr/>
        </p:nvSpPr>
        <p:spPr>
          <a:xfrm>
            <a:off x="8678124" y="5069656"/>
            <a:ext cx="3198421" cy="1200329"/>
          </a:xfrm>
          <a:prstGeom prst="rect">
            <a:avLst/>
          </a:prstGeom>
        </p:spPr>
        <p:txBody>
          <a:bodyPr wrap="square">
            <a:spAutoFit/>
          </a:bodyPr>
          <a:lstStyle/>
          <a:p>
            <a:pPr algn="ctr"/>
            <a:r>
              <a:rPr lang="en-US" dirty="0">
                <a:latin typeface="Calibri" panose="020F0502020204030204" pitchFamily="34" charset="0"/>
                <a:cs typeface="Calibri" panose="020F0502020204030204" pitchFamily="34" charset="0"/>
              </a:rPr>
              <a:t>processes data faster and easier</a:t>
            </a:r>
          </a:p>
          <a:p>
            <a:endParaRPr lang="en-US" dirty="0">
              <a:latin typeface="Calibri" panose="020F0502020204030204" pitchFamily="34" charset="0"/>
              <a:cs typeface="Calibri" panose="020F0502020204030204" pitchFamily="34" charset="0"/>
            </a:endParaRPr>
          </a:p>
          <a:p>
            <a:pPr algn="ctr"/>
            <a:r>
              <a:rPr lang="en-US" dirty="0">
                <a:latin typeface="Calibri" panose="020F0502020204030204" pitchFamily="34" charset="0"/>
                <a:cs typeface="Calibri" panose="020F0502020204030204" pitchFamily="34" charset="0"/>
              </a:rPr>
              <a:t>Reduce unnecessary computing burden and latency</a:t>
            </a:r>
          </a:p>
        </p:txBody>
      </p:sp>
      <p:sp>
        <p:nvSpPr>
          <p:cNvPr id="4" name="Slide Number Placeholder 3">
            <a:extLst>
              <a:ext uri="{FF2B5EF4-FFF2-40B4-BE49-F238E27FC236}">
                <a16:creationId xmlns:a16="http://schemas.microsoft.com/office/drawing/2014/main" id="{ACC1D8D6-7EE3-7E4E-8F6A-2BCA8C50878C}"/>
              </a:ext>
            </a:extLst>
          </p:cNvPr>
          <p:cNvSpPr>
            <a:spLocks noGrp="1"/>
          </p:cNvSpPr>
          <p:nvPr>
            <p:ph type="sldNum" sz="quarter" idx="12"/>
          </p:nvPr>
        </p:nvSpPr>
        <p:spPr/>
        <p:txBody>
          <a:bodyPr/>
          <a:lstStyle/>
          <a:p>
            <a:fld id="{36C32D79-5CDA-D54C-9935-8837F3350F1E}" type="slidenum">
              <a:rPr lang="en-US" smtClean="0"/>
              <a:t>10</a:t>
            </a:fld>
            <a:endParaRPr lang="en-US" dirty="0"/>
          </a:p>
        </p:txBody>
      </p:sp>
      <p:sp>
        <p:nvSpPr>
          <p:cNvPr id="5" name="Rectangle 4">
            <a:extLst>
              <a:ext uri="{FF2B5EF4-FFF2-40B4-BE49-F238E27FC236}">
                <a16:creationId xmlns:a16="http://schemas.microsoft.com/office/drawing/2014/main" id="{9400190C-4911-C04C-82DE-B25944B1A663}"/>
              </a:ext>
            </a:extLst>
          </p:cNvPr>
          <p:cNvSpPr/>
          <p:nvPr/>
        </p:nvSpPr>
        <p:spPr>
          <a:xfrm>
            <a:off x="-2" y="0"/>
            <a:ext cx="11009637" cy="800219"/>
          </a:xfrm>
          <a:prstGeom prst="rect">
            <a:avLst/>
          </a:prstGeom>
        </p:spPr>
        <p:txBody>
          <a:bodyPr wrap="square">
            <a:spAutoFit/>
          </a:bodyPr>
          <a:lstStyle/>
          <a:p>
            <a:r>
              <a:rPr lang="en-US" sz="2300" dirty="0">
                <a:latin typeface="+mj-lt"/>
              </a:rPr>
              <a:t>Based on the result, we found that the Gradient Boosting Model (GBM) with all variables performs the best, with the lowest RMSE and highest accuracy in both means. </a:t>
            </a:r>
            <a:endParaRPr lang="en-US" sz="2300" dirty="0">
              <a:effectLst/>
              <a:latin typeface="+mj-lt"/>
            </a:endParaRPr>
          </a:p>
        </p:txBody>
      </p:sp>
      <p:pic>
        <p:nvPicPr>
          <p:cNvPr id="6" name="Picture 5">
            <a:extLst>
              <a:ext uri="{FF2B5EF4-FFF2-40B4-BE49-F238E27FC236}">
                <a16:creationId xmlns:a16="http://schemas.microsoft.com/office/drawing/2014/main" id="{82F4D5A1-CD47-0240-8147-6FCB7D1670C5}"/>
              </a:ext>
            </a:extLst>
          </p:cNvPr>
          <p:cNvPicPr/>
          <p:nvPr/>
        </p:nvPicPr>
        <p:blipFill>
          <a:blip r:embed="rId3"/>
          <a:stretch>
            <a:fillRect/>
          </a:stretch>
        </p:blipFill>
        <p:spPr>
          <a:xfrm>
            <a:off x="230256" y="981176"/>
            <a:ext cx="4846458" cy="5767319"/>
          </a:xfrm>
          <a:prstGeom prst="rect">
            <a:avLst/>
          </a:prstGeom>
        </p:spPr>
      </p:pic>
      <p:sp>
        <p:nvSpPr>
          <p:cNvPr id="11" name="TextBox 10">
            <a:extLst>
              <a:ext uri="{FF2B5EF4-FFF2-40B4-BE49-F238E27FC236}">
                <a16:creationId xmlns:a16="http://schemas.microsoft.com/office/drawing/2014/main" id="{3F4A2D82-D17D-BD40-AB05-1AB943B12F3A}"/>
              </a:ext>
            </a:extLst>
          </p:cNvPr>
          <p:cNvSpPr txBox="1"/>
          <p:nvPr/>
        </p:nvSpPr>
        <p:spPr>
          <a:xfrm>
            <a:off x="5300005" y="958499"/>
            <a:ext cx="4138409" cy="369332"/>
          </a:xfrm>
          <a:prstGeom prst="rect">
            <a:avLst/>
          </a:prstGeom>
          <a:noFill/>
        </p:spPr>
        <p:txBody>
          <a:bodyPr wrap="square" rtlCol="0">
            <a:spAutoFit/>
          </a:bodyPr>
          <a:lstStyle/>
          <a:p>
            <a:r>
              <a:rPr lang="en-US" dirty="0"/>
              <a:t>The Analysis Using Gradient Boosting</a:t>
            </a:r>
          </a:p>
        </p:txBody>
      </p:sp>
      <p:cxnSp>
        <p:nvCxnSpPr>
          <p:cNvPr id="12" name="Straight Connector 11">
            <a:extLst>
              <a:ext uri="{FF2B5EF4-FFF2-40B4-BE49-F238E27FC236}">
                <a16:creationId xmlns:a16="http://schemas.microsoft.com/office/drawing/2014/main" id="{A7F5E398-8DF2-2845-AC2F-F48AAF73F646}"/>
              </a:ext>
            </a:extLst>
          </p:cNvPr>
          <p:cNvCxnSpPr>
            <a:cxnSpLocks/>
          </p:cNvCxnSpPr>
          <p:nvPr/>
        </p:nvCxnSpPr>
        <p:spPr>
          <a:xfrm flipV="1">
            <a:off x="5354967" y="1327831"/>
            <a:ext cx="6476380" cy="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A0999E-70BE-3746-8CB5-E41CA19774C2}"/>
              </a:ext>
            </a:extLst>
          </p:cNvPr>
          <p:cNvSpPr txBox="1"/>
          <p:nvPr/>
        </p:nvSpPr>
        <p:spPr>
          <a:xfrm>
            <a:off x="9208948" y="4157041"/>
            <a:ext cx="2622399" cy="369332"/>
          </a:xfrm>
          <a:prstGeom prst="rect">
            <a:avLst/>
          </a:prstGeom>
          <a:noFill/>
        </p:spPr>
        <p:txBody>
          <a:bodyPr wrap="square" rtlCol="0">
            <a:spAutoFit/>
          </a:bodyPr>
          <a:lstStyle/>
          <a:p>
            <a:pPr algn="ctr"/>
            <a:r>
              <a:rPr lang="en-US" altLang="zh-CN" dirty="0"/>
              <a:t>Keep all</a:t>
            </a:r>
            <a:r>
              <a:rPr lang="zh-CN" altLang="en-US" dirty="0"/>
              <a:t> </a:t>
            </a:r>
            <a:r>
              <a:rPr lang="en-US" altLang="zh-CN" dirty="0"/>
              <a:t>features</a:t>
            </a:r>
            <a:r>
              <a:rPr lang="zh-CN" altLang="en-US" dirty="0"/>
              <a:t> </a:t>
            </a:r>
            <a:endParaRPr lang="en-US" dirty="0"/>
          </a:p>
        </p:txBody>
      </p:sp>
      <p:pic>
        <p:nvPicPr>
          <p:cNvPr id="15" name="Picture 14">
            <a:extLst>
              <a:ext uri="{FF2B5EF4-FFF2-40B4-BE49-F238E27FC236}">
                <a16:creationId xmlns:a16="http://schemas.microsoft.com/office/drawing/2014/main" id="{862115E1-EF5B-2449-93DA-493F4FB7B7F0}"/>
              </a:ext>
            </a:extLst>
          </p:cNvPr>
          <p:cNvPicPr>
            <a:picLocks noChangeAspect="1"/>
          </p:cNvPicPr>
          <p:nvPr/>
        </p:nvPicPr>
        <p:blipFill>
          <a:blip r:embed="rId4"/>
          <a:stretch>
            <a:fillRect/>
          </a:stretch>
        </p:blipFill>
        <p:spPr>
          <a:xfrm>
            <a:off x="5139075" y="1647510"/>
            <a:ext cx="4012304" cy="2217326"/>
          </a:xfrm>
          <a:prstGeom prst="rect">
            <a:avLst/>
          </a:prstGeom>
        </p:spPr>
      </p:pic>
      <p:cxnSp>
        <p:nvCxnSpPr>
          <p:cNvPr id="10" name="Straight Arrow Connector 9">
            <a:extLst>
              <a:ext uri="{FF2B5EF4-FFF2-40B4-BE49-F238E27FC236}">
                <a16:creationId xmlns:a16="http://schemas.microsoft.com/office/drawing/2014/main" id="{67BEADDD-5FD6-8047-9268-7C2C5F51C5EA}"/>
              </a:ext>
            </a:extLst>
          </p:cNvPr>
          <p:cNvCxnSpPr/>
          <p:nvPr/>
        </p:nvCxnSpPr>
        <p:spPr>
          <a:xfrm>
            <a:off x="14633170" y="1458171"/>
            <a:ext cx="4891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A6261DD-BC5B-7441-88B6-7993769A8828}"/>
              </a:ext>
            </a:extLst>
          </p:cNvPr>
          <p:cNvSpPr/>
          <p:nvPr/>
        </p:nvSpPr>
        <p:spPr>
          <a:xfrm>
            <a:off x="9496341" y="1380656"/>
            <a:ext cx="2047612" cy="369332"/>
          </a:xfrm>
          <a:prstGeom prst="rect">
            <a:avLst/>
          </a:prstGeom>
        </p:spPr>
        <p:txBody>
          <a:bodyPr wrap="none">
            <a:spAutoFit/>
          </a:bodyPr>
          <a:lstStyle/>
          <a:p>
            <a:pPr algn="ctr"/>
            <a:r>
              <a:rPr lang="en-US" dirty="0"/>
              <a:t>De</a:t>
            </a:r>
            <a:r>
              <a:rPr lang="en-US" altLang="zh-CN" dirty="0"/>
              <a:t>fault</a:t>
            </a:r>
            <a:r>
              <a:rPr lang="zh-CN" altLang="en-US" dirty="0"/>
              <a:t> </a:t>
            </a:r>
            <a:r>
              <a:rPr lang="en-US" altLang="zh-CN" dirty="0"/>
              <a:t>parameters</a:t>
            </a:r>
            <a:r>
              <a:rPr lang="zh-CN" altLang="en-US" dirty="0"/>
              <a:t> </a:t>
            </a:r>
            <a:endParaRPr lang="en-US" dirty="0"/>
          </a:p>
        </p:txBody>
      </p:sp>
      <p:sp>
        <p:nvSpPr>
          <p:cNvPr id="17" name="Rectangle 16">
            <a:extLst>
              <a:ext uri="{FF2B5EF4-FFF2-40B4-BE49-F238E27FC236}">
                <a16:creationId xmlns:a16="http://schemas.microsoft.com/office/drawing/2014/main" id="{B95DC633-1D16-D84D-A3EB-2CA6EFBF0A55}"/>
              </a:ext>
            </a:extLst>
          </p:cNvPr>
          <p:cNvSpPr/>
          <p:nvPr/>
        </p:nvSpPr>
        <p:spPr>
          <a:xfrm>
            <a:off x="9151379" y="1908325"/>
            <a:ext cx="2941869" cy="646331"/>
          </a:xfrm>
          <a:prstGeom prst="rect">
            <a:avLst/>
          </a:prstGeom>
        </p:spPr>
        <p:txBody>
          <a:bodyPr wrap="square">
            <a:spAutoFit/>
          </a:bodyPr>
          <a:lstStyle/>
          <a:p>
            <a:pPr algn="ctr"/>
            <a:r>
              <a:rPr lang="en-US" altLang="zh-CN" dirty="0"/>
              <a:t>grid</a:t>
            </a:r>
            <a:r>
              <a:rPr lang="zh-CN" altLang="en-US" dirty="0"/>
              <a:t> </a:t>
            </a:r>
            <a:r>
              <a:rPr lang="en-US" altLang="zh-CN" dirty="0"/>
              <a:t>search</a:t>
            </a:r>
            <a:r>
              <a:rPr lang="zh-CN" altLang="en-US" dirty="0"/>
              <a:t> </a:t>
            </a:r>
            <a:r>
              <a:rPr lang="en-US" altLang="zh-CN" dirty="0"/>
              <a:t>to</a:t>
            </a:r>
            <a:r>
              <a:rPr lang="zh-CN" altLang="en-US" dirty="0"/>
              <a:t> </a:t>
            </a:r>
            <a:r>
              <a:rPr lang="en-US" altLang="zh-CN" dirty="0"/>
              <a:t>tune</a:t>
            </a:r>
            <a:r>
              <a:rPr lang="zh-CN" altLang="en-US" dirty="0"/>
              <a:t> </a:t>
            </a:r>
            <a:r>
              <a:rPr lang="en-US" altLang="zh-CN" dirty="0"/>
              <a:t>for the</a:t>
            </a:r>
            <a:r>
              <a:rPr lang="zh-CN" altLang="en-US" dirty="0"/>
              <a:t> </a:t>
            </a:r>
            <a:r>
              <a:rPr lang="en-US" altLang="zh-CN" dirty="0"/>
              <a:t>best</a:t>
            </a:r>
            <a:r>
              <a:rPr lang="zh-CN" altLang="en-US" dirty="0"/>
              <a:t> </a:t>
            </a:r>
            <a:r>
              <a:rPr lang="en-US" altLang="zh-CN" dirty="0"/>
              <a:t>parameters</a:t>
            </a:r>
            <a:endParaRPr lang="en-US" dirty="0"/>
          </a:p>
        </p:txBody>
      </p:sp>
      <p:sp>
        <p:nvSpPr>
          <p:cNvPr id="20" name="Rectangle 19">
            <a:extLst>
              <a:ext uri="{FF2B5EF4-FFF2-40B4-BE49-F238E27FC236}">
                <a16:creationId xmlns:a16="http://schemas.microsoft.com/office/drawing/2014/main" id="{87EDC5CA-44CD-5247-8CB2-19B7EBC1A622}"/>
              </a:ext>
            </a:extLst>
          </p:cNvPr>
          <p:cNvSpPr/>
          <p:nvPr/>
        </p:nvSpPr>
        <p:spPr>
          <a:xfrm>
            <a:off x="9122676" y="2732089"/>
            <a:ext cx="2794942" cy="646331"/>
          </a:xfrm>
          <a:prstGeom prst="rect">
            <a:avLst/>
          </a:prstGeom>
        </p:spPr>
        <p:txBody>
          <a:bodyPr wrap="square">
            <a:spAutoFit/>
          </a:bodyPr>
          <a:lstStyle/>
          <a:p>
            <a:pPr algn="ctr"/>
            <a:r>
              <a:rPr lang="en-US" altLang="zh-CN" dirty="0"/>
              <a:t>Run with the top 10 most important</a:t>
            </a:r>
            <a:r>
              <a:rPr lang="zh-CN" altLang="en-US" dirty="0"/>
              <a:t> </a:t>
            </a:r>
            <a:r>
              <a:rPr lang="en-US" altLang="zh-CN" dirty="0"/>
              <a:t>features</a:t>
            </a:r>
            <a:r>
              <a:rPr lang="zh-CN" altLang="en-US" dirty="0"/>
              <a:t> </a:t>
            </a:r>
            <a:endParaRPr lang="en-US" dirty="0"/>
          </a:p>
        </p:txBody>
      </p:sp>
      <p:sp>
        <p:nvSpPr>
          <p:cNvPr id="21" name="Rectangle 20">
            <a:extLst>
              <a:ext uri="{FF2B5EF4-FFF2-40B4-BE49-F238E27FC236}">
                <a16:creationId xmlns:a16="http://schemas.microsoft.com/office/drawing/2014/main" id="{87085612-3EE3-8A40-AAE3-CA768A81683F}"/>
              </a:ext>
            </a:extLst>
          </p:cNvPr>
          <p:cNvSpPr/>
          <p:nvPr/>
        </p:nvSpPr>
        <p:spPr>
          <a:xfrm>
            <a:off x="9457869" y="3629372"/>
            <a:ext cx="2124556" cy="369332"/>
          </a:xfrm>
          <a:prstGeom prst="rect">
            <a:avLst/>
          </a:prstGeom>
        </p:spPr>
        <p:txBody>
          <a:bodyPr wrap="none">
            <a:spAutoFit/>
          </a:bodyPr>
          <a:lstStyle/>
          <a:p>
            <a:pPr algn="ctr"/>
            <a:r>
              <a:rPr lang="en-US" altLang="zh-CN" dirty="0"/>
              <a:t>worse</a:t>
            </a:r>
            <a:r>
              <a:rPr lang="zh-CN" altLang="en-US" dirty="0"/>
              <a:t>  </a:t>
            </a:r>
            <a:r>
              <a:rPr lang="en-US" altLang="zh-CN" dirty="0"/>
              <a:t>performance</a:t>
            </a:r>
            <a:r>
              <a:rPr lang="zh-CN" altLang="en-US" dirty="0"/>
              <a:t> </a:t>
            </a:r>
            <a:endParaRPr lang="en-US" dirty="0"/>
          </a:p>
        </p:txBody>
      </p:sp>
      <p:cxnSp>
        <p:nvCxnSpPr>
          <p:cNvPr id="22" name="Straight Arrow Connector 21">
            <a:extLst>
              <a:ext uri="{FF2B5EF4-FFF2-40B4-BE49-F238E27FC236}">
                <a16:creationId xmlns:a16="http://schemas.microsoft.com/office/drawing/2014/main" id="{2A42118E-804F-3C40-B1C2-DB544EB855CB}"/>
              </a:ext>
            </a:extLst>
          </p:cNvPr>
          <p:cNvCxnSpPr/>
          <p:nvPr/>
        </p:nvCxnSpPr>
        <p:spPr>
          <a:xfrm>
            <a:off x="16702375" y="1971435"/>
            <a:ext cx="4891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6EFC99F-E08E-4B4C-BBDA-60D9AAABFA5A}"/>
              </a:ext>
            </a:extLst>
          </p:cNvPr>
          <p:cNvCxnSpPr/>
          <p:nvPr/>
        </p:nvCxnSpPr>
        <p:spPr>
          <a:xfrm>
            <a:off x="10501502" y="1788105"/>
            <a:ext cx="0" cy="1440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476C9F-8D6B-9347-873C-30F024C8596C}"/>
              </a:ext>
            </a:extLst>
          </p:cNvPr>
          <p:cNvCxnSpPr/>
          <p:nvPr/>
        </p:nvCxnSpPr>
        <p:spPr>
          <a:xfrm>
            <a:off x="17055464" y="1644104"/>
            <a:ext cx="0" cy="1440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980CD0-0889-D743-B264-5560B189F618}"/>
              </a:ext>
            </a:extLst>
          </p:cNvPr>
          <p:cNvCxnSpPr/>
          <p:nvPr/>
        </p:nvCxnSpPr>
        <p:spPr>
          <a:xfrm>
            <a:off x="7021403" y="5472160"/>
            <a:ext cx="0" cy="1440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6161B1C-9181-8947-B49B-23C9ACDA737F}"/>
              </a:ext>
            </a:extLst>
          </p:cNvPr>
          <p:cNvSpPr txBox="1"/>
          <p:nvPr/>
        </p:nvSpPr>
        <p:spPr>
          <a:xfrm>
            <a:off x="6386273" y="3934348"/>
            <a:ext cx="2224327" cy="276999"/>
          </a:xfrm>
          <a:prstGeom prst="rect">
            <a:avLst/>
          </a:prstGeom>
          <a:noFill/>
        </p:spPr>
        <p:txBody>
          <a:bodyPr wrap="none" rtlCol="0">
            <a:spAutoFit/>
          </a:bodyPr>
          <a:lstStyle/>
          <a:p>
            <a:r>
              <a:rPr lang="en-US" sz="1200" dirty="0">
                <a:solidFill>
                  <a:schemeClr val="bg1">
                    <a:lumMod val="50000"/>
                  </a:schemeClr>
                </a:solidFill>
              </a:rPr>
              <a:t>The top most important features</a:t>
            </a:r>
          </a:p>
        </p:txBody>
      </p:sp>
      <p:cxnSp>
        <p:nvCxnSpPr>
          <p:cNvPr id="31" name="Straight Connector 30">
            <a:extLst>
              <a:ext uri="{FF2B5EF4-FFF2-40B4-BE49-F238E27FC236}">
                <a16:creationId xmlns:a16="http://schemas.microsoft.com/office/drawing/2014/main" id="{2E95B5D6-DC6D-A843-A747-37E01FAE7A6E}"/>
              </a:ext>
            </a:extLst>
          </p:cNvPr>
          <p:cNvCxnSpPr>
            <a:cxnSpLocks/>
          </p:cNvCxnSpPr>
          <p:nvPr/>
        </p:nvCxnSpPr>
        <p:spPr>
          <a:xfrm flipV="1">
            <a:off x="5438098" y="4727985"/>
            <a:ext cx="6393249" cy="313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F45A3F4-BB85-D749-8628-B8705E0A5082}"/>
              </a:ext>
            </a:extLst>
          </p:cNvPr>
          <p:cNvSpPr txBox="1"/>
          <p:nvPr/>
        </p:nvSpPr>
        <p:spPr>
          <a:xfrm>
            <a:off x="5441730" y="4358653"/>
            <a:ext cx="3014928" cy="369332"/>
          </a:xfrm>
          <a:prstGeom prst="rect">
            <a:avLst/>
          </a:prstGeom>
          <a:noFill/>
        </p:spPr>
        <p:txBody>
          <a:bodyPr wrap="none" rtlCol="0">
            <a:spAutoFit/>
          </a:bodyPr>
          <a:lstStyle/>
          <a:p>
            <a:r>
              <a:rPr lang="en-US" dirty="0"/>
              <a:t>The advantages of using GBM </a:t>
            </a:r>
          </a:p>
        </p:txBody>
      </p:sp>
      <p:cxnSp>
        <p:nvCxnSpPr>
          <p:cNvPr id="33" name="Straight Arrow Connector 32">
            <a:extLst>
              <a:ext uri="{FF2B5EF4-FFF2-40B4-BE49-F238E27FC236}">
                <a16:creationId xmlns:a16="http://schemas.microsoft.com/office/drawing/2014/main" id="{1BDDBE76-4DD7-0B47-94BF-F303EA818E72}"/>
              </a:ext>
            </a:extLst>
          </p:cNvPr>
          <p:cNvCxnSpPr/>
          <p:nvPr/>
        </p:nvCxnSpPr>
        <p:spPr>
          <a:xfrm>
            <a:off x="10490335" y="2554656"/>
            <a:ext cx="0" cy="1440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F876D0A-0C85-8A4E-B83D-BC8EB8EA670F}"/>
              </a:ext>
            </a:extLst>
          </p:cNvPr>
          <p:cNvCxnSpPr/>
          <p:nvPr/>
        </p:nvCxnSpPr>
        <p:spPr>
          <a:xfrm>
            <a:off x="10490335" y="3378420"/>
            <a:ext cx="0" cy="1440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1B4DD7A-F09C-0942-9783-DBC87414F2AB}"/>
              </a:ext>
            </a:extLst>
          </p:cNvPr>
          <p:cNvCxnSpPr/>
          <p:nvPr/>
        </p:nvCxnSpPr>
        <p:spPr>
          <a:xfrm>
            <a:off x="10490335" y="4013040"/>
            <a:ext cx="0" cy="1440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990F084-FF49-3A49-952D-E9F91A3F5AF6}"/>
              </a:ext>
            </a:extLst>
          </p:cNvPr>
          <p:cNvGrpSpPr/>
          <p:nvPr/>
        </p:nvGrpSpPr>
        <p:grpSpPr>
          <a:xfrm>
            <a:off x="11009635" y="60014"/>
            <a:ext cx="1059925" cy="473948"/>
            <a:chOff x="11105956" y="73193"/>
            <a:chExt cx="1059925" cy="473948"/>
          </a:xfrm>
        </p:grpSpPr>
        <p:pic>
          <p:nvPicPr>
            <p:cNvPr id="39" name="Picture 38">
              <a:extLst>
                <a:ext uri="{FF2B5EF4-FFF2-40B4-BE49-F238E27FC236}">
                  <a16:creationId xmlns:a16="http://schemas.microsoft.com/office/drawing/2014/main" id="{98BF1616-1850-1E4E-9375-E1830779B2C1}"/>
                </a:ext>
              </a:extLst>
            </p:cNvPr>
            <p:cNvPicPr>
              <a:picLocks noChangeAspect="1"/>
            </p:cNvPicPr>
            <p:nvPr/>
          </p:nvPicPr>
          <p:blipFill rotWithShape="1">
            <a:blip r:embed="rId5"/>
            <a:srcRect l="1" t="7746" r="-1" b="-2"/>
            <a:stretch/>
          </p:blipFill>
          <p:spPr>
            <a:xfrm>
              <a:off x="11652142" y="73193"/>
              <a:ext cx="513739" cy="473948"/>
            </a:xfrm>
            <a:prstGeom prst="rect">
              <a:avLst/>
            </a:prstGeom>
          </p:spPr>
        </p:pic>
        <p:pic>
          <p:nvPicPr>
            <p:cNvPr id="40" name="Picture 39">
              <a:extLst>
                <a:ext uri="{FF2B5EF4-FFF2-40B4-BE49-F238E27FC236}">
                  <a16:creationId xmlns:a16="http://schemas.microsoft.com/office/drawing/2014/main" id="{942104A3-FE01-C24C-AB7D-BDF6BFF2E0E8}"/>
                </a:ext>
              </a:extLst>
            </p:cNvPr>
            <p:cNvPicPr>
              <a:picLocks noChangeAspect="1"/>
            </p:cNvPicPr>
            <p:nvPr/>
          </p:nvPicPr>
          <p:blipFill>
            <a:blip r:embed="rId6"/>
            <a:stretch>
              <a:fillRect/>
            </a:stretch>
          </p:blipFill>
          <p:spPr>
            <a:xfrm>
              <a:off x="11105956" y="149700"/>
              <a:ext cx="358864" cy="316245"/>
            </a:xfrm>
            <a:prstGeom prst="rect">
              <a:avLst/>
            </a:prstGeom>
          </p:spPr>
        </p:pic>
        <p:cxnSp>
          <p:nvCxnSpPr>
            <p:cNvPr id="41" name="Straight Connector 40">
              <a:extLst>
                <a:ext uri="{FF2B5EF4-FFF2-40B4-BE49-F238E27FC236}">
                  <a16:creationId xmlns:a16="http://schemas.microsoft.com/office/drawing/2014/main" id="{67E56F66-BA1D-A140-8927-49F4739CEC6C}"/>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AA8A15CB-213E-4E58-AB32-C5AE663A0DAC}"/>
              </a:ext>
            </a:extLst>
          </p:cNvPr>
          <p:cNvSpPr txBox="1"/>
          <p:nvPr/>
        </p:nvSpPr>
        <p:spPr>
          <a:xfrm>
            <a:off x="9310612" y="851940"/>
            <a:ext cx="2359446" cy="461665"/>
          </a:xfrm>
          <a:prstGeom prst="rect">
            <a:avLst/>
          </a:prstGeom>
          <a:noFill/>
        </p:spPr>
        <p:txBody>
          <a:bodyPr wrap="square" rtlCol="0">
            <a:spAutoFit/>
          </a:bodyPr>
          <a:lstStyle/>
          <a:p>
            <a:r>
              <a:rPr lang="en-US" sz="2400" b="1" dirty="0">
                <a:solidFill>
                  <a:srgbClr val="FF0000"/>
                </a:solidFill>
              </a:rPr>
              <a:t>92.7% accuracy</a:t>
            </a:r>
          </a:p>
        </p:txBody>
      </p:sp>
      <p:cxnSp>
        <p:nvCxnSpPr>
          <p:cNvPr id="36" name="Straight Arrow Connector 35">
            <a:extLst>
              <a:ext uri="{FF2B5EF4-FFF2-40B4-BE49-F238E27FC236}">
                <a16:creationId xmlns:a16="http://schemas.microsoft.com/office/drawing/2014/main" id="{3F50C0FA-77DA-434F-8BEE-7EA1FC884FD8}"/>
              </a:ext>
            </a:extLst>
          </p:cNvPr>
          <p:cNvCxnSpPr/>
          <p:nvPr/>
        </p:nvCxnSpPr>
        <p:spPr>
          <a:xfrm>
            <a:off x="10233212" y="5544160"/>
            <a:ext cx="0" cy="1440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03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2372FE-BDD4-2D4B-9BFF-16388C7C989F}"/>
              </a:ext>
            </a:extLst>
          </p:cNvPr>
          <p:cNvSpPr>
            <a:spLocks noGrp="1"/>
          </p:cNvSpPr>
          <p:nvPr>
            <p:ph type="sldNum" sz="quarter" idx="12"/>
          </p:nvPr>
        </p:nvSpPr>
        <p:spPr/>
        <p:txBody>
          <a:bodyPr/>
          <a:lstStyle/>
          <a:p>
            <a:fld id="{36C32D79-5CDA-D54C-9935-8837F3350F1E}" type="slidenum">
              <a:rPr lang="en-US" smtClean="0"/>
              <a:t>11</a:t>
            </a:fld>
            <a:endParaRPr lang="en-US"/>
          </a:p>
        </p:txBody>
      </p:sp>
      <p:pic>
        <p:nvPicPr>
          <p:cNvPr id="7" name="Picture 6">
            <a:extLst>
              <a:ext uri="{FF2B5EF4-FFF2-40B4-BE49-F238E27FC236}">
                <a16:creationId xmlns:a16="http://schemas.microsoft.com/office/drawing/2014/main" id="{B3EF25F2-0D24-244E-9E12-096C811B0EAF}"/>
              </a:ext>
            </a:extLst>
          </p:cNvPr>
          <p:cNvPicPr>
            <a:picLocks noChangeAspect="1"/>
          </p:cNvPicPr>
          <p:nvPr/>
        </p:nvPicPr>
        <p:blipFill>
          <a:blip r:embed="rId2"/>
          <a:stretch>
            <a:fillRect/>
          </a:stretch>
        </p:blipFill>
        <p:spPr>
          <a:xfrm>
            <a:off x="6260124" y="2037394"/>
            <a:ext cx="5289452" cy="4318956"/>
          </a:xfrm>
          <a:prstGeom prst="rect">
            <a:avLst/>
          </a:prstGeom>
        </p:spPr>
      </p:pic>
      <p:pic>
        <p:nvPicPr>
          <p:cNvPr id="8" name="Picture 7">
            <a:extLst>
              <a:ext uri="{FF2B5EF4-FFF2-40B4-BE49-F238E27FC236}">
                <a16:creationId xmlns:a16="http://schemas.microsoft.com/office/drawing/2014/main" id="{0259ACC4-9B38-5443-895E-D0343261E98A}"/>
              </a:ext>
            </a:extLst>
          </p:cNvPr>
          <p:cNvPicPr>
            <a:picLocks noChangeAspect="1"/>
          </p:cNvPicPr>
          <p:nvPr/>
        </p:nvPicPr>
        <p:blipFill>
          <a:blip r:embed="rId3"/>
          <a:stretch>
            <a:fillRect/>
          </a:stretch>
        </p:blipFill>
        <p:spPr>
          <a:xfrm>
            <a:off x="571286" y="2037394"/>
            <a:ext cx="5315692" cy="4313781"/>
          </a:xfrm>
          <a:prstGeom prst="rect">
            <a:avLst/>
          </a:prstGeom>
        </p:spPr>
      </p:pic>
      <p:sp>
        <p:nvSpPr>
          <p:cNvPr id="9" name="TextBox 8">
            <a:extLst>
              <a:ext uri="{FF2B5EF4-FFF2-40B4-BE49-F238E27FC236}">
                <a16:creationId xmlns:a16="http://schemas.microsoft.com/office/drawing/2014/main" id="{5898C44E-35EB-D244-91E8-369E6E928F04}"/>
              </a:ext>
            </a:extLst>
          </p:cNvPr>
          <p:cNvSpPr txBox="1"/>
          <p:nvPr/>
        </p:nvSpPr>
        <p:spPr>
          <a:xfrm>
            <a:off x="1280162" y="1378972"/>
            <a:ext cx="3913059" cy="369332"/>
          </a:xfrm>
          <a:prstGeom prst="rect">
            <a:avLst/>
          </a:prstGeom>
          <a:noFill/>
        </p:spPr>
        <p:txBody>
          <a:bodyPr wrap="none" rtlCol="0">
            <a:spAutoFit/>
          </a:bodyPr>
          <a:lstStyle/>
          <a:p>
            <a:r>
              <a:rPr lang="en-US" dirty="0"/>
              <a:t>The actual time series plot of MI values </a:t>
            </a:r>
          </a:p>
        </p:txBody>
      </p:sp>
      <p:sp>
        <p:nvSpPr>
          <p:cNvPr id="10" name="Rectangle 9">
            <a:extLst>
              <a:ext uri="{FF2B5EF4-FFF2-40B4-BE49-F238E27FC236}">
                <a16:creationId xmlns:a16="http://schemas.microsoft.com/office/drawing/2014/main" id="{FCCAC231-46E9-574D-966C-52E3040439DD}"/>
              </a:ext>
            </a:extLst>
          </p:cNvPr>
          <p:cNvSpPr/>
          <p:nvPr/>
        </p:nvSpPr>
        <p:spPr>
          <a:xfrm>
            <a:off x="6260124" y="917307"/>
            <a:ext cx="5598941" cy="923330"/>
          </a:xfrm>
          <a:prstGeom prst="rect">
            <a:avLst/>
          </a:prstGeom>
        </p:spPr>
        <p:txBody>
          <a:bodyPr wrap="square">
            <a:spAutoFit/>
          </a:bodyPr>
          <a:lstStyle/>
          <a:p>
            <a:r>
              <a:rPr lang="en-US" dirty="0"/>
              <a:t>We fill the missing values using the gradient boosting values with the prediction per minute – the time series plot of MI values </a:t>
            </a:r>
          </a:p>
        </p:txBody>
      </p:sp>
      <p:cxnSp>
        <p:nvCxnSpPr>
          <p:cNvPr id="11" name="Straight Connector 10">
            <a:extLst>
              <a:ext uri="{FF2B5EF4-FFF2-40B4-BE49-F238E27FC236}">
                <a16:creationId xmlns:a16="http://schemas.microsoft.com/office/drawing/2014/main" id="{2A1A3E59-AA3B-8A40-9E6A-D55A64EEBF25}"/>
              </a:ext>
            </a:extLst>
          </p:cNvPr>
          <p:cNvCxnSpPr>
            <a:cxnSpLocks/>
          </p:cNvCxnSpPr>
          <p:nvPr/>
        </p:nvCxnSpPr>
        <p:spPr>
          <a:xfrm>
            <a:off x="514637" y="1840637"/>
            <a:ext cx="53723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7558151-58FB-3C49-BA19-D5CA02DA081E}"/>
              </a:ext>
            </a:extLst>
          </p:cNvPr>
          <p:cNvCxnSpPr>
            <a:cxnSpLocks/>
          </p:cNvCxnSpPr>
          <p:nvPr/>
        </p:nvCxnSpPr>
        <p:spPr>
          <a:xfrm>
            <a:off x="6260124" y="1840637"/>
            <a:ext cx="53723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93BD752-1845-504F-8383-10E13FD46598}"/>
              </a:ext>
            </a:extLst>
          </p:cNvPr>
          <p:cNvSpPr/>
          <p:nvPr/>
        </p:nvSpPr>
        <p:spPr>
          <a:xfrm>
            <a:off x="-3" y="0"/>
            <a:ext cx="9753603" cy="800219"/>
          </a:xfrm>
          <a:prstGeom prst="rect">
            <a:avLst/>
          </a:prstGeom>
        </p:spPr>
        <p:txBody>
          <a:bodyPr wrap="square">
            <a:spAutoFit/>
          </a:bodyPr>
          <a:lstStyle/>
          <a:p>
            <a:r>
              <a:rPr lang="en-US" sz="2300" dirty="0">
                <a:effectLst/>
                <a:latin typeface="+mj-lt"/>
              </a:rPr>
              <a:t>Com</a:t>
            </a:r>
            <a:r>
              <a:rPr lang="en-US" sz="2300" dirty="0">
                <a:latin typeface="+mj-lt"/>
              </a:rPr>
              <a:t>paring the actual time series plot of MI values (4h) with our predicted model ( 1 minute), we can see there shows a high similarity between the two</a:t>
            </a:r>
            <a:endParaRPr lang="en-US" sz="2300" dirty="0">
              <a:effectLst/>
              <a:latin typeface="+mj-lt"/>
            </a:endParaRPr>
          </a:p>
        </p:txBody>
      </p:sp>
      <p:grpSp>
        <p:nvGrpSpPr>
          <p:cNvPr id="14" name="Group 13">
            <a:extLst>
              <a:ext uri="{FF2B5EF4-FFF2-40B4-BE49-F238E27FC236}">
                <a16:creationId xmlns:a16="http://schemas.microsoft.com/office/drawing/2014/main" id="{88B07078-39E3-9143-A73B-BE72A34E2F41}"/>
              </a:ext>
            </a:extLst>
          </p:cNvPr>
          <p:cNvGrpSpPr/>
          <p:nvPr/>
        </p:nvGrpSpPr>
        <p:grpSpPr>
          <a:xfrm>
            <a:off x="11009635" y="60014"/>
            <a:ext cx="1059925" cy="473948"/>
            <a:chOff x="11105956" y="73193"/>
            <a:chExt cx="1059925" cy="473948"/>
          </a:xfrm>
        </p:grpSpPr>
        <p:pic>
          <p:nvPicPr>
            <p:cNvPr id="15" name="Picture 14">
              <a:extLst>
                <a:ext uri="{FF2B5EF4-FFF2-40B4-BE49-F238E27FC236}">
                  <a16:creationId xmlns:a16="http://schemas.microsoft.com/office/drawing/2014/main" id="{2A595486-F7B9-6345-9B3A-B391792054C8}"/>
                </a:ext>
              </a:extLst>
            </p:cNvPr>
            <p:cNvPicPr>
              <a:picLocks noChangeAspect="1"/>
            </p:cNvPicPr>
            <p:nvPr/>
          </p:nvPicPr>
          <p:blipFill rotWithShape="1">
            <a:blip r:embed="rId4"/>
            <a:srcRect l="1" t="7746" r="-1" b="-2"/>
            <a:stretch/>
          </p:blipFill>
          <p:spPr>
            <a:xfrm>
              <a:off x="11652142" y="73193"/>
              <a:ext cx="513739" cy="473948"/>
            </a:xfrm>
            <a:prstGeom prst="rect">
              <a:avLst/>
            </a:prstGeom>
          </p:spPr>
        </p:pic>
        <p:pic>
          <p:nvPicPr>
            <p:cNvPr id="16" name="Picture 15">
              <a:extLst>
                <a:ext uri="{FF2B5EF4-FFF2-40B4-BE49-F238E27FC236}">
                  <a16:creationId xmlns:a16="http://schemas.microsoft.com/office/drawing/2014/main" id="{327723FC-0831-7841-A3DD-A39140B5BCDA}"/>
                </a:ext>
              </a:extLst>
            </p:cNvPr>
            <p:cNvPicPr>
              <a:picLocks noChangeAspect="1"/>
            </p:cNvPicPr>
            <p:nvPr/>
          </p:nvPicPr>
          <p:blipFill>
            <a:blip r:embed="rId5"/>
            <a:stretch>
              <a:fillRect/>
            </a:stretch>
          </p:blipFill>
          <p:spPr>
            <a:xfrm>
              <a:off x="11105956" y="149700"/>
              <a:ext cx="358864" cy="316245"/>
            </a:xfrm>
            <a:prstGeom prst="rect">
              <a:avLst/>
            </a:prstGeom>
          </p:spPr>
        </p:pic>
        <p:cxnSp>
          <p:nvCxnSpPr>
            <p:cNvPr id="17" name="Straight Connector 16">
              <a:extLst>
                <a:ext uri="{FF2B5EF4-FFF2-40B4-BE49-F238E27FC236}">
                  <a16:creationId xmlns:a16="http://schemas.microsoft.com/office/drawing/2014/main" id="{659E0B3E-BF71-0248-B807-89CFF36D4D8A}"/>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602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83694A-17DC-F642-A462-A5D85A69905A}"/>
              </a:ext>
            </a:extLst>
          </p:cNvPr>
          <p:cNvSpPr>
            <a:spLocks noGrp="1"/>
          </p:cNvSpPr>
          <p:nvPr>
            <p:ph type="sldNum" sz="quarter" idx="12"/>
          </p:nvPr>
        </p:nvSpPr>
        <p:spPr/>
        <p:txBody>
          <a:bodyPr/>
          <a:lstStyle/>
          <a:p>
            <a:fld id="{36C32D79-5CDA-D54C-9935-8837F3350F1E}" type="slidenum">
              <a:rPr lang="en-US" smtClean="0"/>
              <a:t>12</a:t>
            </a:fld>
            <a:endParaRPr lang="en-US"/>
          </a:p>
        </p:txBody>
      </p:sp>
      <p:pic>
        <p:nvPicPr>
          <p:cNvPr id="5" name="Picture 4">
            <a:extLst>
              <a:ext uri="{FF2B5EF4-FFF2-40B4-BE49-F238E27FC236}">
                <a16:creationId xmlns:a16="http://schemas.microsoft.com/office/drawing/2014/main" id="{75973440-F38D-814E-8E9F-3B3647C136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5666" y="1770922"/>
            <a:ext cx="7620405" cy="4287292"/>
          </a:xfrm>
          <a:prstGeom prst="rect">
            <a:avLst/>
          </a:prstGeom>
          <a:noFill/>
          <a:ln>
            <a:noFill/>
          </a:ln>
        </p:spPr>
      </p:pic>
      <p:pic>
        <p:nvPicPr>
          <p:cNvPr id="6" name="Picture 5">
            <a:extLst>
              <a:ext uri="{FF2B5EF4-FFF2-40B4-BE49-F238E27FC236}">
                <a16:creationId xmlns:a16="http://schemas.microsoft.com/office/drawing/2014/main" id="{E4D7AB7F-8C97-D94F-A497-D29CBB4B030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0478" y="2591708"/>
            <a:ext cx="3671692" cy="1479064"/>
          </a:xfrm>
          <a:prstGeom prst="rect">
            <a:avLst/>
          </a:prstGeom>
          <a:noFill/>
          <a:ln>
            <a:noFill/>
          </a:ln>
        </p:spPr>
      </p:pic>
      <p:sp>
        <p:nvSpPr>
          <p:cNvPr id="9" name="Rectangle 8">
            <a:extLst>
              <a:ext uri="{FF2B5EF4-FFF2-40B4-BE49-F238E27FC236}">
                <a16:creationId xmlns:a16="http://schemas.microsoft.com/office/drawing/2014/main" id="{5DCAA1A2-5591-3749-9BB0-6D435DCA404D}"/>
              </a:ext>
            </a:extLst>
          </p:cNvPr>
          <p:cNvSpPr/>
          <p:nvPr/>
        </p:nvSpPr>
        <p:spPr>
          <a:xfrm>
            <a:off x="47622" y="17983"/>
            <a:ext cx="11009635" cy="800219"/>
          </a:xfrm>
          <a:prstGeom prst="rect">
            <a:avLst/>
          </a:prstGeom>
        </p:spPr>
        <p:txBody>
          <a:bodyPr wrap="square">
            <a:spAutoFit/>
          </a:bodyPr>
          <a:lstStyle/>
          <a:p>
            <a:r>
              <a:rPr lang="en-US" sz="2300" dirty="0">
                <a:latin typeface="+mj-lt"/>
                <a:cs typeface="Calibri" panose="020F0502020204030204" pitchFamily="34" charset="0"/>
              </a:rPr>
              <a:t>To better meet the needs of users, our group decided to design a real-time dashboard, which can leverage the model and reflect the MI value in a real-time basis</a:t>
            </a:r>
            <a:endParaRPr lang="en-US" sz="2300" dirty="0">
              <a:effectLst/>
              <a:latin typeface="+mj-lt"/>
              <a:cs typeface="Calibri" panose="020F0502020204030204" pitchFamily="34" charset="0"/>
            </a:endParaRPr>
          </a:p>
        </p:txBody>
      </p:sp>
      <p:sp>
        <p:nvSpPr>
          <p:cNvPr id="10" name="Rectangle 9">
            <a:extLst>
              <a:ext uri="{FF2B5EF4-FFF2-40B4-BE49-F238E27FC236}">
                <a16:creationId xmlns:a16="http://schemas.microsoft.com/office/drawing/2014/main" id="{0BD602D6-2F49-E748-B206-824E74B6062B}"/>
              </a:ext>
            </a:extLst>
          </p:cNvPr>
          <p:cNvSpPr/>
          <p:nvPr/>
        </p:nvSpPr>
        <p:spPr>
          <a:xfrm>
            <a:off x="190282" y="1187054"/>
            <a:ext cx="5187743" cy="400110"/>
          </a:xfrm>
          <a:prstGeom prst="rect">
            <a:avLst/>
          </a:prstGeom>
        </p:spPr>
        <p:txBody>
          <a:bodyPr wrap="square">
            <a:spAutoFit/>
          </a:bodyPr>
          <a:lstStyle/>
          <a:p>
            <a:r>
              <a:rPr lang="en-US" sz="2000" b="1" dirty="0">
                <a:latin typeface="Calibri" panose="020F0502020204030204" pitchFamily="34" charset="0"/>
                <a:ea typeface="SimSun" panose="02010600030101010101" pitchFamily="2" charset="-122"/>
                <a:cs typeface="Calibri" panose="020F0502020204030204" pitchFamily="34" charset="0"/>
              </a:rPr>
              <a:t>The dashboard's operating mechanism</a:t>
            </a:r>
            <a:endParaRPr lang="en-US" sz="2000" b="1" dirty="0"/>
          </a:p>
        </p:txBody>
      </p:sp>
      <p:cxnSp>
        <p:nvCxnSpPr>
          <p:cNvPr id="11" name="Straight Connector 10">
            <a:extLst>
              <a:ext uri="{FF2B5EF4-FFF2-40B4-BE49-F238E27FC236}">
                <a16:creationId xmlns:a16="http://schemas.microsoft.com/office/drawing/2014/main" id="{075B5CCD-CEB1-7248-92FC-AE1F90508363}"/>
              </a:ext>
            </a:extLst>
          </p:cNvPr>
          <p:cNvCxnSpPr>
            <a:cxnSpLocks/>
          </p:cNvCxnSpPr>
          <p:nvPr/>
        </p:nvCxnSpPr>
        <p:spPr>
          <a:xfrm>
            <a:off x="247650" y="1587164"/>
            <a:ext cx="11579716"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28D1B1-15F6-444C-AF41-C8C968FE8DE9}"/>
              </a:ext>
            </a:extLst>
          </p:cNvPr>
          <p:cNvCxnSpPr>
            <a:cxnSpLocks/>
          </p:cNvCxnSpPr>
          <p:nvPr/>
        </p:nvCxnSpPr>
        <p:spPr>
          <a:xfrm>
            <a:off x="7946425" y="2469820"/>
            <a:ext cx="0" cy="2010480"/>
          </a:xfrm>
          <a:prstGeom prst="line">
            <a:avLst/>
          </a:prstGeom>
          <a:ln w="31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B50B1C8-5405-F44D-87E1-A02F7DB5ADE8}"/>
              </a:ext>
            </a:extLst>
          </p:cNvPr>
          <p:cNvSpPr txBox="1"/>
          <p:nvPr/>
        </p:nvSpPr>
        <p:spPr>
          <a:xfrm>
            <a:off x="1931754" y="4774425"/>
            <a:ext cx="947695" cy="276999"/>
          </a:xfrm>
          <a:prstGeom prst="rect">
            <a:avLst/>
          </a:prstGeom>
          <a:noFill/>
        </p:spPr>
        <p:txBody>
          <a:bodyPr wrap="none" rtlCol="0">
            <a:spAutoFit/>
          </a:bodyPr>
          <a:lstStyle/>
          <a:p>
            <a:r>
              <a:rPr lang="en-US" altLang="zh-CN" sz="1200" dirty="0">
                <a:solidFill>
                  <a:schemeClr val="bg1">
                    <a:lumMod val="50000"/>
                  </a:schemeClr>
                </a:solidFill>
              </a:rPr>
              <a:t>Mechanism</a:t>
            </a:r>
            <a:r>
              <a:rPr lang="zh-CN" altLang="en-US" sz="1200" dirty="0">
                <a:solidFill>
                  <a:schemeClr val="bg1">
                    <a:lumMod val="50000"/>
                  </a:schemeClr>
                </a:solidFill>
              </a:rPr>
              <a:t> </a:t>
            </a:r>
            <a:endParaRPr lang="en-US" sz="1200" dirty="0">
              <a:solidFill>
                <a:schemeClr val="bg1">
                  <a:lumMod val="50000"/>
                </a:schemeClr>
              </a:solidFill>
            </a:endParaRPr>
          </a:p>
        </p:txBody>
      </p:sp>
      <p:sp>
        <p:nvSpPr>
          <p:cNvPr id="2" name="Rectangle 1">
            <a:extLst>
              <a:ext uri="{FF2B5EF4-FFF2-40B4-BE49-F238E27FC236}">
                <a16:creationId xmlns:a16="http://schemas.microsoft.com/office/drawing/2014/main" id="{7B08084B-09BE-1048-9B2F-631AA38EEB41}"/>
              </a:ext>
            </a:extLst>
          </p:cNvPr>
          <p:cNvSpPr/>
          <p:nvPr/>
        </p:nvSpPr>
        <p:spPr>
          <a:xfrm>
            <a:off x="9086213" y="4203301"/>
            <a:ext cx="2020425" cy="276999"/>
          </a:xfrm>
          <a:prstGeom prst="rect">
            <a:avLst/>
          </a:prstGeom>
        </p:spPr>
        <p:txBody>
          <a:bodyPr wrap="none">
            <a:spAutoFit/>
          </a:bodyPr>
          <a:lstStyle/>
          <a:p>
            <a:r>
              <a:rPr lang="en-US" sz="1200" dirty="0">
                <a:solidFill>
                  <a:schemeClr val="bg1">
                    <a:lumMod val="50000"/>
                  </a:schemeClr>
                </a:solidFill>
                <a:latin typeface="Calibri" panose="020F0502020204030204" pitchFamily="34" charset="0"/>
                <a:ea typeface="SimSun" panose="02010600030101010101" pitchFamily="2" charset="-122"/>
                <a:cs typeface="Calibri" panose="020F0502020204030204" pitchFamily="34" charset="0"/>
              </a:rPr>
              <a:t>A snapshot of the dashboard</a:t>
            </a:r>
            <a:endParaRPr lang="en-US" sz="1200" dirty="0">
              <a:solidFill>
                <a:schemeClr val="bg1">
                  <a:lumMod val="50000"/>
                </a:schemeClr>
              </a:solidFill>
            </a:endParaRPr>
          </a:p>
        </p:txBody>
      </p:sp>
      <p:grpSp>
        <p:nvGrpSpPr>
          <p:cNvPr id="14" name="Group 13">
            <a:extLst>
              <a:ext uri="{FF2B5EF4-FFF2-40B4-BE49-F238E27FC236}">
                <a16:creationId xmlns:a16="http://schemas.microsoft.com/office/drawing/2014/main" id="{3D8F8387-8965-2541-8512-1577794E3221}"/>
              </a:ext>
            </a:extLst>
          </p:cNvPr>
          <p:cNvGrpSpPr/>
          <p:nvPr/>
        </p:nvGrpSpPr>
        <p:grpSpPr>
          <a:xfrm>
            <a:off x="11009635" y="60014"/>
            <a:ext cx="1059925" cy="473948"/>
            <a:chOff x="11105956" y="73193"/>
            <a:chExt cx="1059925" cy="473948"/>
          </a:xfrm>
        </p:grpSpPr>
        <p:pic>
          <p:nvPicPr>
            <p:cNvPr id="16" name="Picture 15">
              <a:extLst>
                <a:ext uri="{FF2B5EF4-FFF2-40B4-BE49-F238E27FC236}">
                  <a16:creationId xmlns:a16="http://schemas.microsoft.com/office/drawing/2014/main" id="{75F02E39-C21A-3B4B-AD17-509339BC8137}"/>
                </a:ext>
              </a:extLst>
            </p:cNvPr>
            <p:cNvPicPr>
              <a:picLocks noChangeAspect="1"/>
            </p:cNvPicPr>
            <p:nvPr/>
          </p:nvPicPr>
          <p:blipFill rotWithShape="1">
            <a:blip r:embed="rId5"/>
            <a:srcRect l="1" t="7746" r="-1" b="-2"/>
            <a:stretch/>
          </p:blipFill>
          <p:spPr>
            <a:xfrm>
              <a:off x="11652142" y="73193"/>
              <a:ext cx="513739" cy="473948"/>
            </a:xfrm>
            <a:prstGeom prst="rect">
              <a:avLst/>
            </a:prstGeom>
          </p:spPr>
        </p:pic>
        <p:pic>
          <p:nvPicPr>
            <p:cNvPr id="17" name="Picture 16">
              <a:extLst>
                <a:ext uri="{FF2B5EF4-FFF2-40B4-BE49-F238E27FC236}">
                  <a16:creationId xmlns:a16="http://schemas.microsoft.com/office/drawing/2014/main" id="{6B61786B-31E6-DE49-89A4-3657ED4E07E9}"/>
                </a:ext>
              </a:extLst>
            </p:cNvPr>
            <p:cNvPicPr>
              <a:picLocks noChangeAspect="1"/>
            </p:cNvPicPr>
            <p:nvPr/>
          </p:nvPicPr>
          <p:blipFill>
            <a:blip r:embed="rId6"/>
            <a:stretch>
              <a:fillRect/>
            </a:stretch>
          </p:blipFill>
          <p:spPr>
            <a:xfrm>
              <a:off x="11105956" y="149700"/>
              <a:ext cx="358864" cy="316245"/>
            </a:xfrm>
            <a:prstGeom prst="rect">
              <a:avLst/>
            </a:prstGeom>
          </p:spPr>
        </p:pic>
        <p:cxnSp>
          <p:nvCxnSpPr>
            <p:cNvPr id="18" name="Straight Connector 17">
              <a:extLst>
                <a:ext uri="{FF2B5EF4-FFF2-40B4-BE49-F238E27FC236}">
                  <a16:creationId xmlns:a16="http://schemas.microsoft.com/office/drawing/2014/main" id="{59224075-A474-D34A-B630-E947686AF0A8}"/>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AE20813F-2F6A-AB42-A59F-FCB3AE16B861}"/>
              </a:ext>
            </a:extLst>
          </p:cNvPr>
          <p:cNvSpPr/>
          <p:nvPr/>
        </p:nvSpPr>
        <p:spPr>
          <a:xfrm>
            <a:off x="5836827" y="5156021"/>
            <a:ext cx="6498772" cy="1200329"/>
          </a:xfrm>
          <a:prstGeom prst="rect">
            <a:avLst/>
          </a:prstGeom>
        </p:spPr>
        <p:txBody>
          <a:bodyPr wrap="square">
            <a:spAutoFit/>
          </a:bodyPr>
          <a:lstStyle/>
          <a:p>
            <a:pPr marL="342900" indent="-342900">
              <a:buFont typeface="+mj-lt"/>
              <a:buAutoNum type="arabicPeriod"/>
            </a:pPr>
            <a:r>
              <a:rPr lang="en-US" dirty="0">
                <a:latin typeface="Calibri" panose="020F0502020204030204" pitchFamily="34" charset="0"/>
                <a:ea typeface="SimSun" panose="02010600030101010101" pitchFamily="2" charset="-122"/>
                <a:cs typeface="Calibri" panose="020F0502020204030204" pitchFamily="34" charset="0"/>
              </a:rPr>
              <a:t>The dashboard calls input from streaming data generator</a:t>
            </a:r>
            <a:endParaRPr lang="en-US"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SimSun" panose="02010600030101010101" pitchFamily="2" charset="-122"/>
                <a:cs typeface="Calibri" panose="020F0502020204030204" pitchFamily="34" charset="0"/>
              </a:rPr>
              <a:t>Streaming data generator sends input back to the dashboard</a:t>
            </a:r>
            <a:endParaRPr lang="en-US"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SimSun" panose="02010600030101010101" pitchFamily="2" charset="-122"/>
                <a:cs typeface="Calibri" panose="020F0502020204030204" pitchFamily="34" charset="0"/>
              </a:rPr>
              <a:t>The dashboard sends input and calls for prediction</a:t>
            </a:r>
          </a:p>
          <a:p>
            <a:pPr marL="342900" indent="-342900">
              <a:buFont typeface="+mj-lt"/>
              <a:buAutoNum type="arabicPeriod"/>
            </a:pPr>
            <a:r>
              <a:rPr lang="en-US" dirty="0">
                <a:latin typeface="Calibri" panose="020F0502020204030204" pitchFamily="34" charset="0"/>
                <a:ea typeface="SimSun" panose="02010600030101010101" pitchFamily="2" charset="-122"/>
                <a:cs typeface="Calibri" panose="020F0502020204030204" pitchFamily="34" charset="0"/>
              </a:rPr>
              <a:t>The prediction is sent back and shown on the dashboard</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0171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E5FEFF-5812-274D-A8B7-9731E0D57D2F}"/>
              </a:ext>
            </a:extLst>
          </p:cNvPr>
          <p:cNvSpPr>
            <a:spLocks noGrp="1"/>
          </p:cNvSpPr>
          <p:nvPr>
            <p:ph type="sldNum" sz="quarter" idx="12"/>
          </p:nvPr>
        </p:nvSpPr>
        <p:spPr/>
        <p:txBody>
          <a:bodyPr/>
          <a:lstStyle/>
          <a:p>
            <a:fld id="{36C32D79-5CDA-D54C-9935-8837F3350F1E}" type="slidenum">
              <a:rPr lang="en-US" smtClean="0"/>
              <a:t>13</a:t>
            </a:fld>
            <a:endParaRPr lang="en-US" dirty="0"/>
          </a:p>
        </p:txBody>
      </p:sp>
      <p:sp>
        <p:nvSpPr>
          <p:cNvPr id="5" name="文本框 15">
            <a:extLst>
              <a:ext uri="{FF2B5EF4-FFF2-40B4-BE49-F238E27FC236}">
                <a16:creationId xmlns:a16="http://schemas.microsoft.com/office/drawing/2014/main" id="{BAE7B710-7281-2843-9A44-FE9182B46292}"/>
              </a:ext>
            </a:extLst>
          </p:cNvPr>
          <p:cNvSpPr txBox="1"/>
          <p:nvPr/>
        </p:nvSpPr>
        <p:spPr>
          <a:xfrm>
            <a:off x="910967" y="924100"/>
            <a:ext cx="1788246" cy="369332"/>
          </a:xfrm>
          <a:prstGeom prst="rect">
            <a:avLst/>
          </a:prstGeom>
          <a:noFill/>
        </p:spPr>
        <p:txBody>
          <a:bodyPr wrap="none" rtlCol="0">
            <a:spAutoFit/>
          </a:bodyPr>
          <a:lstStyle/>
          <a:p>
            <a:r>
              <a:rPr kumimoji="1" lang="en-US" altLang="zh-CN" b="1" dirty="0">
                <a:latin typeface="Calibri" panose="020F0502020204030204" pitchFamily="34" charset="0"/>
                <a:cs typeface="Calibri" panose="020F0502020204030204" pitchFamily="34" charset="0"/>
              </a:rPr>
              <a:t>Technology Risks</a:t>
            </a:r>
            <a:endParaRPr kumimoji="1" lang="zh-CN" altLang="en-US" b="1" dirty="0">
              <a:latin typeface="Calibri" panose="020F0502020204030204" pitchFamily="34" charset="0"/>
              <a:cs typeface="Calibri" panose="020F0502020204030204" pitchFamily="34" charset="0"/>
            </a:endParaRPr>
          </a:p>
        </p:txBody>
      </p:sp>
      <p:sp>
        <p:nvSpPr>
          <p:cNvPr id="6" name="文本框 16">
            <a:extLst>
              <a:ext uri="{FF2B5EF4-FFF2-40B4-BE49-F238E27FC236}">
                <a16:creationId xmlns:a16="http://schemas.microsoft.com/office/drawing/2014/main" id="{50974420-494F-9F41-B557-DE23B6BDE55E}"/>
              </a:ext>
            </a:extLst>
          </p:cNvPr>
          <p:cNvSpPr txBox="1"/>
          <p:nvPr/>
        </p:nvSpPr>
        <p:spPr>
          <a:xfrm>
            <a:off x="6352565" y="980382"/>
            <a:ext cx="1289135" cy="369332"/>
          </a:xfrm>
          <a:prstGeom prst="rect">
            <a:avLst/>
          </a:prstGeom>
          <a:noFill/>
        </p:spPr>
        <p:txBody>
          <a:bodyPr wrap="none" rtlCol="0">
            <a:spAutoFit/>
          </a:bodyPr>
          <a:lstStyle/>
          <a:p>
            <a:r>
              <a:rPr kumimoji="1" lang="en-US" altLang="zh-CN" b="1" dirty="0">
                <a:latin typeface="Calibri" panose="020F0502020204030204" pitchFamily="34" charset="0"/>
                <a:cs typeface="Calibri" panose="020F0502020204030204" pitchFamily="34" charset="0"/>
              </a:rPr>
              <a:t>Mitigations</a:t>
            </a:r>
            <a:endParaRPr kumimoji="1" lang="zh-CN" altLang="en-US" b="1" dirty="0">
              <a:latin typeface="Calibri" panose="020F0502020204030204" pitchFamily="34" charset="0"/>
              <a:cs typeface="Calibri" panose="020F0502020204030204" pitchFamily="34" charset="0"/>
            </a:endParaRPr>
          </a:p>
        </p:txBody>
      </p:sp>
      <p:sp>
        <p:nvSpPr>
          <p:cNvPr id="7" name="矩形 17">
            <a:extLst>
              <a:ext uri="{FF2B5EF4-FFF2-40B4-BE49-F238E27FC236}">
                <a16:creationId xmlns:a16="http://schemas.microsoft.com/office/drawing/2014/main" id="{EC5158EE-C46F-E048-A17F-DF565428E835}"/>
              </a:ext>
            </a:extLst>
          </p:cNvPr>
          <p:cNvSpPr/>
          <p:nvPr/>
        </p:nvSpPr>
        <p:spPr>
          <a:xfrm>
            <a:off x="643432" y="1566091"/>
            <a:ext cx="4949780" cy="4524315"/>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000000"/>
                </a:solidFill>
                <a:latin typeface="Calibri" panose="020F0502020204030204" pitchFamily="34" charset="0"/>
                <a:cs typeface="Calibri" panose="020F0502020204030204" pitchFamily="34" charset="0"/>
              </a:rPr>
              <a:t>Lack of full understanding of the given factors leads to a inefficiency of work and future errors</a:t>
            </a:r>
          </a:p>
          <a:p>
            <a:endParaRPr lang="en-US" altLang="zh-CN"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dirty="0">
                <a:solidFill>
                  <a:srgbClr val="000000"/>
                </a:solidFill>
                <a:latin typeface="Calibri" panose="020F0502020204030204" pitchFamily="34" charset="0"/>
                <a:cs typeface="Calibri" panose="020F0502020204030204" pitchFamily="34" charset="0"/>
              </a:rPr>
              <a:t>The data we used for building the model is not large enough to result in solid solutions or recommendations</a:t>
            </a:r>
          </a:p>
          <a:p>
            <a:pPr marL="285750" indent="-285750">
              <a:buFont typeface="Arial" panose="020B0604020202020204" pitchFamily="34" charset="0"/>
              <a:buChar char="•"/>
            </a:pPr>
            <a:r>
              <a:rPr lang="en-US" altLang="zh-CN" b="1" dirty="0">
                <a:solidFill>
                  <a:srgbClr val="000000"/>
                </a:solidFill>
                <a:latin typeface="Calibri" panose="020F0502020204030204" pitchFamily="34" charset="0"/>
                <a:cs typeface="Calibri" panose="020F0502020204030204" pitchFamily="34" charset="0"/>
              </a:rPr>
              <a:t>Cannot 100% replace </a:t>
            </a:r>
            <a:r>
              <a:rPr lang="en-US" altLang="zh-CN" dirty="0">
                <a:solidFill>
                  <a:srgbClr val="000000"/>
                </a:solidFill>
                <a:latin typeface="Calibri" panose="020F0502020204030204" pitchFamily="34" charset="0"/>
                <a:cs typeface="Calibri" panose="020F0502020204030204" pitchFamily="34" charset="0"/>
              </a:rPr>
              <a:t>the physical MI value measurement in short time</a:t>
            </a:r>
          </a:p>
          <a:p>
            <a:pPr marL="285750" indent="-285750">
              <a:buFont typeface="Arial" panose="020B0604020202020204" pitchFamily="34" charset="0"/>
              <a:buChar char="•"/>
            </a:pPr>
            <a:endParaRPr lang="en-US" altLang="zh-CN" dirty="0">
              <a:solidFill>
                <a:srgbClr val="000000"/>
              </a:solidFill>
              <a:latin typeface="Calibri" panose="020F0502020204030204" pitchFamily="34" charset="0"/>
              <a:cs typeface="Calibri" panose="020F0502020204030204" pitchFamily="34" charset="0"/>
            </a:endParaRPr>
          </a:p>
          <a:p>
            <a:endParaRPr lang="en-US" altLang="zh-CN"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b="1" dirty="0">
                <a:solidFill>
                  <a:srgbClr val="000000"/>
                </a:solidFill>
                <a:latin typeface="Calibri" panose="020F0502020204030204" pitchFamily="34" charset="0"/>
                <a:cs typeface="Calibri" panose="020F0502020204030204" pitchFamily="34" charset="0"/>
              </a:rPr>
              <a:t>The model cannot be scaled </a:t>
            </a:r>
            <a:r>
              <a:rPr lang="en-US" altLang="zh-CN" dirty="0">
                <a:solidFill>
                  <a:srgbClr val="000000"/>
                </a:solidFill>
                <a:latin typeface="Calibri" panose="020F0502020204030204" pitchFamily="34" charset="0"/>
                <a:cs typeface="Calibri" panose="020F0502020204030204" pitchFamily="34" charset="0"/>
              </a:rPr>
              <a:t>to other products rather than Polypropylene</a:t>
            </a:r>
          </a:p>
          <a:p>
            <a:endParaRPr lang="en-US" altLang="zh-CN"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dirty="0">
                <a:solidFill>
                  <a:srgbClr val="000000"/>
                </a:solidFill>
                <a:latin typeface="Calibri" panose="020F0502020204030204" pitchFamily="34" charset="0"/>
                <a:cs typeface="Calibri" panose="020F0502020204030204" pitchFamily="34" charset="0"/>
              </a:rPr>
              <a:t>If the MI is biased due to the physicals measurement error, the </a:t>
            </a:r>
            <a:r>
              <a:rPr lang="en-US" altLang="zh-CN" b="1" dirty="0">
                <a:solidFill>
                  <a:srgbClr val="000000"/>
                </a:solidFill>
                <a:latin typeface="Calibri" panose="020F0502020204030204" pitchFamily="34" charset="0"/>
                <a:cs typeface="Calibri" panose="020F0502020204030204" pitchFamily="34" charset="0"/>
              </a:rPr>
              <a:t>accuracy</a:t>
            </a:r>
            <a:r>
              <a:rPr lang="en-US" altLang="zh-CN" dirty="0">
                <a:solidFill>
                  <a:srgbClr val="000000"/>
                </a:solidFill>
                <a:latin typeface="Calibri" panose="020F0502020204030204" pitchFamily="34" charset="0"/>
                <a:cs typeface="Calibri" panose="020F0502020204030204" pitchFamily="34" charset="0"/>
              </a:rPr>
              <a:t> of the model will also be affected</a:t>
            </a:r>
          </a:p>
        </p:txBody>
      </p:sp>
      <p:sp>
        <p:nvSpPr>
          <p:cNvPr id="8" name="矩形 18">
            <a:extLst>
              <a:ext uri="{FF2B5EF4-FFF2-40B4-BE49-F238E27FC236}">
                <a16:creationId xmlns:a16="http://schemas.microsoft.com/office/drawing/2014/main" id="{F382E2DD-5CAE-0148-A0E4-F3AD3237B492}"/>
              </a:ext>
            </a:extLst>
          </p:cNvPr>
          <p:cNvSpPr/>
          <p:nvPr/>
        </p:nvSpPr>
        <p:spPr>
          <a:xfrm>
            <a:off x="6352565" y="1587495"/>
            <a:ext cx="5125792" cy="2862322"/>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000000"/>
                </a:solidFill>
                <a:latin typeface="Calibri" panose="020F0502020204030204" pitchFamily="34" charset="0"/>
                <a:cs typeface="Calibri" panose="020F0502020204030204" pitchFamily="34" charset="0"/>
              </a:rPr>
              <a:t>The group will do</a:t>
            </a:r>
            <a:r>
              <a:rPr lang="en-US" altLang="zh-CN" b="1" dirty="0">
                <a:solidFill>
                  <a:srgbClr val="000000"/>
                </a:solidFill>
                <a:latin typeface="Calibri" panose="020F0502020204030204" pitchFamily="34" charset="0"/>
                <a:cs typeface="Calibri" panose="020F0502020204030204" pitchFamily="34" charset="0"/>
              </a:rPr>
              <a:t> more</a:t>
            </a:r>
            <a:r>
              <a:rPr lang="en-US" altLang="zh-CN" dirty="0">
                <a:solidFill>
                  <a:srgbClr val="000000"/>
                </a:solidFill>
                <a:latin typeface="Calibri" panose="020F0502020204030204" pitchFamily="34" charset="0"/>
                <a:cs typeface="Calibri" panose="020F0502020204030204" pitchFamily="34" charset="0"/>
              </a:rPr>
              <a:t> </a:t>
            </a:r>
            <a:r>
              <a:rPr lang="en-US" altLang="zh-CN" b="1" dirty="0">
                <a:solidFill>
                  <a:srgbClr val="000000"/>
                </a:solidFill>
                <a:latin typeface="Calibri" panose="020F0502020204030204" pitchFamily="34" charset="0"/>
                <a:cs typeface="Calibri" panose="020F0502020204030204" pitchFamily="34" charset="0"/>
              </a:rPr>
              <a:t>research </a:t>
            </a:r>
            <a:r>
              <a:rPr lang="en-US" altLang="zh-CN" dirty="0">
                <a:solidFill>
                  <a:srgbClr val="000000"/>
                </a:solidFill>
                <a:latin typeface="Calibri" panose="020F0502020204030204" pitchFamily="34" charset="0"/>
                <a:cs typeface="Calibri" panose="020F0502020204030204" pitchFamily="34" charset="0"/>
              </a:rPr>
              <a:t>to prevent the potential risks from happening</a:t>
            </a:r>
          </a:p>
          <a:p>
            <a:endParaRPr lang="en-US" altLang="zh-CN" dirty="0">
              <a:solidFill>
                <a:srgbClr val="000000"/>
              </a:solidFill>
              <a:latin typeface="Calibri" panose="020F0502020204030204" pitchFamily="34" charset="0"/>
              <a:cs typeface="Calibri" panose="020F0502020204030204" pitchFamily="34" charset="0"/>
            </a:endParaRPr>
          </a:p>
          <a:p>
            <a:endParaRPr lang="en-US" altLang="zh-CN"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b="1" dirty="0">
                <a:solidFill>
                  <a:srgbClr val="000000"/>
                </a:solidFill>
                <a:latin typeface="Calibri" panose="020F0502020204030204" pitchFamily="34" charset="0"/>
                <a:cs typeface="Calibri" panose="020F0502020204030204" pitchFamily="34" charset="0"/>
              </a:rPr>
              <a:t>Further model testing and learning </a:t>
            </a:r>
            <a:r>
              <a:rPr lang="en-US" altLang="zh-CN" dirty="0">
                <a:solidFill>
                  <a:srgbClr val="000000"/>
                </a:solidFill>
                <a:latin typeface="Calibri" panose="020F0502020204030204" pitchFamily="34" charset="0"/>
                <a:cs typeface="Calibri" panose="020F0502020204030204" pitchFamily="34" charset="0"/>
              </a:rPr>
              <a:t>can be applied after receiving more recent data</a:t>
            </a:r>
          </a:p>
          <a:p>
            <a:pPr marL="285750" indent="-285750">
              <a:buFont typeface="Arial" panose="020B0604020202020204" pitchFamily="34" charset="0"/>
              <a:buChar char="•"/>
            </a:pPr>
            <a:endParaRPr lang="en-US" altLang="zh-CN"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altLang="zh-CN"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dirty="0">
                <a:solidFill>
                  <a:srgbClr val="000000"/>
                </a:solidFill>
                <a:latin typeface="Calibri" panose="020F0502020204030204" pitchFamily="34" charset="0"/>
                <a:cs typeface="Calibri" panose="020F0502020204030204" pitchFamily="34" charset="0"/>
              </a:rPr>
              <a:t>Further collaborations and works need to be done</a:t>
            </a:r>
          </a:p>
          <a:p>
            <a:endParaRPr lang="en-US" altLang="zh-CN" dirty="0">
              <a:solidFill>
                <a:srgbClr val="000000"/>
              </a:solidFill>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C937F6E7-3E10-824E-94ED-B342898EA656}"/>
              </a:ext>
            </a:extLst>
          </p:cNvPr>
          <p:cNvCxnSpPr>
            <a:cxnSpLocks/>
          </p:cNvCxnSpPr>
          <p:nvPr/>
        </p:nvCxnSpPr>
        <p:spPr>
          <a:xfrm flipV="1">
            <a:off x="910967" y="1356430"/>
            <a:ext cx="4667901" cy="43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BCA140-FF71-644A-81B2-96778ED6C295}"/>
              </a:ext>
            </a:extLst>
          </p:cNvPr>
          <p:cNvCxnSpPr>
            <a:cxnSpLocks/>
          </p:cNvCxnSpPr>
          <p:nvPr/>
        </p:nvCxnSpPr>
        <p:spPr>
          <a:xfrm>
            <a:off x="6332017" y="1356430"/>
            <a:ext cx="4711121" cy="43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A332414-5C36-C043-9A0D-41A2C6B21E3E}"/>
              </a:ext>
            </a:extLst>
          </p:cNvPr>
          <p:cNvSpPr/>
          <p:nvPr/>
        </p:nvSpPr>
        <p:spPr>
          <a:xfrm>
            <a:off x="608540" y="1566091"/>
            <a:ext cx="4970328" cy="7448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C29C26-5A18-A14E-A917-E809F51501AD}"/>
              </a:ext>
            </a:extLst>
          </p:cNvPr>
          <p:cNvSpPr/>
          <p:nvPr/>
        </p:nvSpPr>
        <p:spPr>
          <a:xfrm>
            <a:off x="614699" y="2413083"/>
            <a:ext cx="4948724" cy="16490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6CC1F3-3FBE-4640-A65F-9B32316D382B}"/>
              </a:ext>
            </a:extLst>
          </p:cNvPr>
          <p:cNvSpPr/>
          <p:nvPr/>
        </p:nvSpPr>
        <p:spPr>
          <a:xfrm>
            <a:off x="639414" y="4215390"/>
            <a:ext cx="4924009" cy="17531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CAE70FE-1120-4F4B-BED0-44FDBC6EF9E4}"/>
              </a:ext>
            </a:extLst>
          </p:cNvPr>
          <p:cNvSpPr/>
          <p:nvPr/>
        </p:nvSpPr>
        <p:spPr>
          <a:xfrm>
            <a:off x="6332018" y="1566092"/>
            <a:ext cx="5146340" cy="7448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1" name="Rectangle 20">
            <a:extLst>
              <a:ext uri="{FF2B5EF4-FFF2-40B4-BE49-F238E27FC236}">
                <a16:creationId xmlns:a16="http://schemas.microsoft.com/office/drawing/2014/main" id="{52F85D69-C81C-8A4A-9502-823690DA00AF}"/>
              </a:ext>
            </a:extLst>
          </p:cNvPr>
          <p:cNvSpPr/>
          <p:nvPr/>
        </p:nvSpPr>
        <p:spPr>
          <a:xfrm>
            <a:off x="6366909" y="2732479"/>
            <a:ext cx="5111448" cy="6591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2" name="Rectangle 21">
            <a:extLst>
              <a:ext uri="{FF2B5EF4-FFF2-40B4-BE49-F238E27FC236}">
                <a16:creationId xmlns:a16="http://schemas.microsoft.com/office/drawing/2014/main" id="{E3470957-0DB3-6747-9BFD-2E4176366BE3}"/>
              </a:ext>
            </a:extLst>
          </p:cNvPr>
          <p:cNvSpPr/>
          <p:nvPr/>
        </p:nvSpPr>
        <p:spPr>
          <a:xfrm>
            <a:off x="6366909" y="3667980"/>
            <a:ext cx="5111448" cy="5474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grpSp>
        <p:nvGrpSpPr>
          <p:cNvPr id="26" name="Group 25">
            <a:extLst>
              <a:ext uri="{FF2B5EF4-FFF2-40B4-BE49-F238E27FC236}">
                <a16:creationId xmlns:a16="http://schemas.microsoft.com/office/drawing/2014/main" id="{8C4F277D-2FB9-EE4B-A4F1-5AFBDCA1CDAC}"/>
              </a:ext>
            </a:extLst>
          </p:cNvPr>
          <p:cNvGrpSpPr/>
          <p:nvPr/>
        </p:nvGrpSpPr>
        <p:grpSpPr>
          <a:xfrm>
            <a:off x="11009635" y="60014"/>
            <a:ext cx="1059925" cy="473948"/>
            <a:chOff x="11105956" y="73193"/>
            <a:chExt cx="1059925" cy="473948"/>
          </a:xfrm>
        </p:grpSpPr>
        <p:pic>
          <p:nvPicPr>
            <p:cNvPr id="27" name="Picture 26">
              <a:extLst>
                <a:ext uri="{FF2B5EF4-FFF2-40B4-BE49-F238E27FC236}">
                  <a16:creationId xmlns:a16="http://schemas.microsoft.com/office/drawing/2014/main" id="{3B49B682-5ED4-9241-94CF-101D50768957}"/>
                </a:ext>
              </a:extLst>
            </p:cNvPr>
            <p:cNvPicPr>
              <a:picLocks noChangeAspect="1"/>
            </p:cNvPicPr>
            <p:nvPr/>
          </p:nvPicPr>
          <p:blipFill rotWithShape="1">
            <a:blip r:embed="rId3"/>
            <a:srcRect l="1" t="7746" r="-1" b="-2"/>
            <a:stretch/>
          </p:blipFill>
          <p:spPr>
            <a:xfrm>
              <a:off x="11652142" y="73193"/>
              <a:ext cx="513739" cy="473948"/>
            </a:xfrm>
            <a:prstGeom prst="rect">
              <a:avLst/>
            </a:prstGeom>
          </p:spPr>
        </p:pic>
        <p:pic>
          <p:nvPicPr>
            <p:cNvPr id="28" name="Picture 27">
              <a:extLst>
                <a:ext uri="{FF2B5EF4-FFF2-40B4-BE49-F238E27FC236}">
                  <a16:creationId xmlns:a16="http://schemas.microsoft.com/office/drawing/2014/main" id="{DEB917D0-4548-6942-A30A-DE4604B3AB09}"/>
                </a:ext>
              </a:extLst>
            </p:cNvPr>
            <p:cNvPicPr>
              <a:picLocks noChangeAspect="1"/>
            </p:cNvPicPr>
            <p:nvPr/>
          </p:nvPicPr>
          <p:blipFill>
            <a:blip r:embed="rId4"/>
            <a:stretch>
              <a:fillRect/>
            </a:stretch>
          </p:blipFill>
          <p:spPr>
            <a:xfrm>
              <a:off x="11105956" y="149700"/>
              <a:ext cx="358864" cy="316245"/>
            </a:xfrm>
            <a:prstGeom prst="rect">
              <a:avLst/>
            </a:prstGeom>
          </p:spPr>
        </p:pic>
        <p:cxnSp>
          <p:nvCxnSpPr>
            <p:cNvPr id="29" name="Straight Connector 28">
              <a:extLst>
                <a:ext uri="{FF2B5EF4-FFF2-40B4-BE49-F238E27FC236}">
                  <a16:creationId xmlns:a16="http://schemas.microsoft.com/office/drawing/2014/main" id="{F65630D2-979E-B541-894F-58A07D1FAC55}"/>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7870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DD26-E7EB-B64E-BDE4-036B192B9092}"/>
              </a:ext>
            </a:extLst>
          </p:cNvPr>
          <p:cNvSpPr>
            <a:spLocks noGrp="1"/>
          </p:cNvSpPr>
          <p:nvPr>
            <p:ph type="title"/>
          </p:nvPr>
        </p:nvSpPr>
        <p:spPr>
          <a:xfrm>
            <a:off x="4573292" y="2581383"/>
            <a:ext cx="2772905" cy="1325563"/>
          </a:xfrm>
        </p:spPr>
        <p:txBody>
          <a:bodyPr/>
          <a:lstStyle/>
          <a:p>
            <a:r>
              <a:rPr lang="en-US" dirty="0"/>
              <a:t>Thank You </a:t>
            </a:r>
          </a:p>
        </p:txBody>
      </p:sp>
      <p:grpSp>
        <p:nvGrpSpPr>
          <p:cNvPr id="4" name="Group 3">
            <a:extLst>
              <a:ext uri="{FF2B5EF4-FFF2-40B4-BE49-F238E27FC236}">
                <a16:creationId xmlns:a16="http://schemas.microsoft.com/office/drawing/2014/main" id="{09D390D8-1F3B-794C-8DFF-6EC63FB11607}"/>
              </a:ext>
            </a:extLst>
          </p:cNvPr>
          <p:cNvGrpSpPr/>
          <p:nvPr/>
        </p:nvGrpSpPr>
        <p:grpSpPr>
          <a:xfrm>
            <a:off x="11009635" y="60014"/>
            <a:ext cx="1059925" cy="473948"/>
            <a:chOff x="11105956" y="73193"/>
            <a:chExt cx="1059925" cy="473948"/>
          </a:xfrm>
        </p:grpSpPr>
        <p:pic>
          <p:nvPicPr>
            <p:cNvPr id="5" name="Picture 4">
              <a:extLst>
                <a:ext uri="{FF2B5EF4-FFF2-40B4-BE49-F238E27FC236}">
                  <a16:creationId xmlns:a16="http://schemas.microsoft.com/office/drawing/2014/main" id="{CA5825FA-942C-544F-914A-39AA1107BC3C}"/>
                </a:ext>
              </a:extLst>
            </p:cNvPr>
            <p:cNvPicPr>
              <a:picLocks noChangeAspect="1"/>
            </p:cNvPicPr>
            <p:nvPr/>
          </p:nvPicPr>
          <p:blipFill rotWithShape="1">
            <a:blip r:embed="rId2"/>
            <a:srcRect l="1" t="7746" r="-1" b="-2"/>
            <a:stretch/>
          </p:blipFill>
          <p:spPr>
            <a:xfrm>
              <a:off x="11652142" y="73193"/>
              <a:ext cx="513739" cy="473948"/>
            </a:xfrm>
            <a:prstGeom prst="rect">
              <a:avLst/>
            </a:prstGeom>
          </p:spPr>
        </p:pic>
        <p:pic>
          <p:nvPicPr>
            <p:cNvPr id="6" name="Picture 5">
              <a:extLst>
                <a:ext uri="{FF2B5EF4-FFF2-40B4-BE49-F238E27FC236}">
                  <a16:creationId xmlns:a16="http://schemas.microsoft.com/office/drawing/2014/main" id="{25089F09-63D5-CC42-91BF-749A67A293D6}"/>
                </a:ext>
              </a:extLst>
            </p:cNvPr>
            <p:cNvPicPr>
              <a:picLocks noChangeAspect="1"/>
            </p:cNvPicPr>
            <p:nvPr/>
          </p:nvPicPr>
          <p:blipFill>
            <a:blip r:embed="rId3"/>
            <a:stretch>
              <a:fillRect/>
            </a:stretch>
          </p:blipFill>
          <p:spPr>
            <a:xfrm>
              <a:off x="11105956" y="149700"/>
              <a:ext cx="358864" cy="316245"/>
            </a:xfrm>
            <a:prstGeom prst="rect">
              <a:avLst/>
            </a:prstGeom>
          </p:spPr>
        </p:pic>
        <p:cxnSp>
          <p:nvCxnSpPr>
            <p:cNvPr id="7" name="Straight Connector 6">
              <a:extLst>
                <a:ext uri="{FF2B5EF4-FFF2-40B4-BE49-F238E27FC236}">
                  <a16:creationId xmlns:a16="http://schemas.microsoft.com/office/drawing/2014/main" id="{34EFB132-BB64-C345-BD71-93D4DB60DAF8}"/>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Slide Number Placeholder 8">
            <a:extLst>
              <a:ext uri="{FF2B5EF4-FFF2-40B4-BE49-F238E27FC236}">
                <a16:creationId xmlns:a16="http://schemas.microsoft.com/office/drawing/2014/main" id="{B0593A16-832D-6749-9C23-EBA50DBEEF63}"/>
              </a:ext>
            </a:extLst>
          </p:cNvPr>
          <p:cNvSpPr>
            <a:spLocks noGrp="1"/>
          </p:cNvSpPr>
          <p:nvPr>
            <p:ph type="sldNum" sz="quarter" idx="12"/>
          </p:nvPr>
        </p:nvSpPr>
        <p:spPr/>
        <p:txBody>
          <a:bodyPr/>
          <a:lstStyle/>
          <a:p>
            <a:fld id="{36C32D79-5CDA-D54C-9935-8837F3350F1E}" type="slidenum">
              <a:rPr lang="en-US" smtClean="0"/>
              <a:t>14</a:t>
            </a:fld>
            <a:endParaRPr lang="en-US"/>
          </a:p>
        </p:txBody>
      </p:sp>
    </p:spTree>
    <p:extLst>
      <p:ext uri="{BB962C8B-B14F-4D97-AF65-F5344CB8AC3E}">
        <p14:creationId xmlns:p14="http://schemas.microsoft.com/office/powerpoint/2010/main" val="771643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a:extLst>
              <a:ext uri="{FF2B5EF4-FFF2-40B4-BE49-F238E27FC236}">
                <a16:creationId xmlns:a16="http://schemas.microsoft.com/office/drawing/2014/main" id="{BA8F9273-D600-4F4A-AAC1-7EBF84F6168C}"/>
              </a:ext>
            </a:extLst>
          </p:cNvPr>
          <p:cNvSpPr txBox="1"/>
          <p:nvPr/>
        </p:nvSpPr>
        <p:spPr>
          <a:xfrm>
            <a:off x="828039" y="2547221"/>
            <a:ext cx="1792494"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Bowen Wang</a:t>
            </a:r>
          </a:p>
        </p:txBody>
      </p:sp>
      <p:sp>
        <p:nvSpPr>
          <p:cNvPr id="11" name="TextBox 10">
            <a:extLst>
              <a:ext uri="{FF2B5EF4-FFF2-40B4-BE49-F238E27FC236}">
                <a16:creationId xmlns:a16="http://schemas.microsoft.com/office/drawing/2014/main" id="{B178B09A-A39E-4806-816B-C561EFFBED34}"/>
              </a:ext>
            </a:extLst>
          </p:cNvPr>
          <p:cNvSpPr txBox="1"/>
          <p:nvPr/>
        </p:nvSpPr>
        <p:spPr>
          <a:xfrm>
            <a:off x="9605066" y="4658575"/>
            <a:ext cx="1995695" cy="369332"/>
          </a:xfrm>
          <a:prstGeom prst="rect">
            <a:avLst/>
          </a:prstGeom>
          <a:noFill/>
        </p:spPr>
        <p:txBody>
          <a:bodyPr wrap="square" rtlCol="0">
            <a:spAutoFit/>
          </a:bodyPr>
          <a:lstStyle/>
          <a:p>
            <a:pPr algn="ctr"/>
            <a:r>
              <a:rPr lang="en-US" dirty="0" err="1">
                <a:latin typeface="Calibri" panose="020F0502020204030204" pitchFamily="34" charset="0"/>
                <a:cs typeface="Calibri" panose="020F0502020204030204" pitchFamily="34" charset="0"/>
              </a:rPr>
              <a:t>Yankun</a:t>
            </a:r>
            <a:r>
              <a:rPr lang="en-US" dirty="0">
                <a:latin typeface="Calibri" panose="020F0502020204030204" pitchFamily="34" charset="0"/>
                <a:cs typeface="Calibri" panose="020F0502020204030204" pitchFamily="34" charset="0"/>
              </a:rPr>
              <a:t> (Gary) Zhao </a:t>
            </a:r>
          </a:p>
        </p:txBody>
      </p:sp>
      <p:sp>
        <p:nvSpPr>
          <p:cNvPr id="12" name="矩形 6">
            <a:extLst>
              <a:ext uri="{FF2B5EF4-FFF2-40B4-BE49-F238E27FC236}">
                <a16:creationId xmlns:a16="http://schemas.microsoft.com/office/drawing/2014/main" id="{07B9E184-01F9-442F-93B4-D4453E9693F2}"/>
              </a:ext>
            </a:extLst>
          </p:cNvPr>
          <p:cNvSpPr/>
          <p:nvPr/>
        </p:nvSpPr>
        <p:spPr>
          <a:xfrm>
            <a:off x="6538803" y="2547221"/>
            <a:ext cx="2072620"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Jinyang (Patrick) Gu</a:t>
            </a:r>
          </a:p>
        </p:txBody>
      </p:sp>
      <p:sp>
        <p:nvSpPr>
          <p:cNvPr id="13" name="矩形 7">
            <a:extLst>
              <a:ext uri="{FF2B5EF4-FFF2-40B4-BE49-F238E27FC236}">
                <a16:creationId xmlns:a16="http://schemas.microsoft.com/office/drawing/2014/main" id="{1B569151-E6BA-4B46-8B07-20E5B112823E}"/>
              </a:ext>
            </a:extLst>
          </p:cNvPr>
          <p:cNvSpPr/>
          <p:nvPr/>
        </p:nvSpPr>
        <p:spPr>
          <a:xfrm>
            <a:off x="707729" y="4658575"/>
            <a:ext cx="2033121" cy="369332"/>
          </a:xfrm>
          <a:prstGeom prst="rect">
            <a:avLst/>
          </a:prstGeom>
        </p:spPr>
        <p:txBody>
          <a:bodyPr wrap="none">
            <a:spAutoFit/>
          </a:bodyPr>
          <a:lstStyle/>
          <a:p>
            <a:pPr algn="ctr"/>
            <a:r>
              <a:rPr lang="en-US" altLang="zh-CN" dirty="0" err="1">
                <a:latin typeface="Calibri" panose="020F0502020204030204" pitchFamily="34" charset="0"/>
                <a:cs typeface="Calibri" panose="020F0502020204030204" pitchFamily="34" charset="0"/>
              </a:rPr>
              <a:t>Penglin</a:t>
            </a:r>
            <a:r>
              <a:rPr lang="en-US" altLang="zh-CN" dirty="0">
                <a:latin typeface="Calibri" panose="020F0502020204030204" pitchFamily="34" charset="0"/>
                <a:cs typeface="Calibri" panose="020F0502020204030204" pitchFamily="34" charset="0"/>
              </a:rPr>
              <a:t> (Daniel)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 Du</a:t>
            </a:r>
          </a:p>
        </p:txBody>
      </p:sp>
      <p:sp>
        <p:nvSpPr>
          <p:cNvPr id="14" name="矩形 8">
            <a:extLst>
              <a:ext uri="{FF2B5EF4-FFF2-40B4-BE49-F238E27FC236}">
                <a16:creationId xmlns:a16="http://schemas.microsoft.com/office/drawing/2014/main" id="{6B055DFD-BF2D-427B-A013-007748A3F241}"/>
              </a:ext>
            </a:extLst>
          </p:cNvPr>
          <p:cNvSpPr/>
          <p:nvPr/>
        </p:nvSpPr>
        <p:spPr>
          <a:xfrm>
            <a:off x="6710593" y="4672964"/>
            <a:ext cx="1697863" cy="369332"/>
          </a:xfrm>
          <a:prstGeom prst="rect">
            <a:avLst/>
          </a:prstGeom>
        </p:spPr>
        <p:txBody>
          <a:bodyPr wrap="square">
            <a:spAutoFit/>
          </a:bodyPr>
          <a:lstStyle/>
          <a:p>
            <a:pPr algn="ctr"/>
            <a:r>
              <a:rPr lang="en-US" altLang="zh-CN" dirty="0" err="1">
                <a:latin typeface="Calibri" panose="020F0502020204030204" pitchFamily="34" charset="0"/>
                <a:cs typeface="Calibri" panose="020F0502020204030204" pitchFamily="34" charset="0"/>
              </a:rPr>
              <a:t>Xinyue</a:t>
            </a:r>
            <a:r>
              <a:rPr lang="en-US" altLang="zh-CN" dirty="0">
                <a:latin typeface="Calibri" panose="020F0502020204030204" pitchFamily="34" charset="0"/>
                <a:cs typeface="Calibri" panose="020F0502020204030204" pitchFamily="34" charset="0"/>
              </a:rPr>
              <a:t> (Sally) Yu </a:t>
            </a:r>
          </a:p>
        </p:txBody>
      </p:sp>
      <p:sp>
        <p:nvSpPr>
          <p:cNvPr id="15" name="矩形 9">
            <a:extLst>
              <a:ext uri="{FF2B5EF4-FFF2-40B4-BE49-F238E27FC236}">
                <a16:creationId xmlns:a16="http://schemas.microsoft.com/office/drawing/2014/main" id="{0E9A7E39-08BF-40FB-81E7-B70ADAA36C6D}"/>
              </a:ext>
            </a:extLst>
          </p:cNvPr>
          <p:cNvSpPr/>
          <p:nvPr/>
        </p:nvSpPr>
        <p:spPr>
          <a:xfrm>
            <a:off x="9728625" y="2547221"/>
            <a:ext cx="1450746" cy="369332"/>
          </a:xfrm>
          <a:prstGeom prst="rect">
            <a:avLst/>
          </a:prstGeom>
        </p:spPr>
        <p:txBody>
          <a:bodyPr wrap="square">
            <a:spAutoFit/>
          </a:bodyPr>
          <a:lstStyle/>
          <a:p>
            <a:pPr algn="ctr"/>
            <a:r>
              <a:rPr lang="en-US" altLang="zh-CN" dirty="0">
                <a:latin typeface="Calibri" panose="020F0502020204030204" pitchFamily="34" charset="0"/>
                <a:cs typeface="Calibri" panose="020F0502020204030204" pitchFamily="34" charset="0"/>
              </a:rPr>
              <a:t>Lillian Liao</a:t>
            </a:r>
          </a:p>
        </p:txBody>
      </p:sp>
      <p:sp>
        <p:nvSpPr>
          <p:cNvPr id="16" name="矩形 10">
            <a:extLst>
              <a:ext uri="{FF2B5EF4-FFF2-40B4-BE49-F238E27FC236}">
                <a16:creationId xmlns:a16="http://schemas.microsoft.com/office/drawing/2014/main" id="{E2F1D549-0D9A-433A-825F-71EDA6BA5960}"/>
              </a:ext>
            </a:extLst>
          </p:cNvPr>
          <p:cNvSpPr/>
          <p:nvPr/>
        </p:nvSpPr>
        <p:spPr>
          <a:xfrm>
            <a:off x="3700035" y="2547221"/>
            <a:ext cx="1939698"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Cong (George) Sun</a:t>
            </a:r>
          </a:p>
        </p:txBody>
      </p:sp>
      <p:sp>
        <p:nvSpPr>
          <p:cNvPr id="17" name="矩形 11">
            <a:extLst>
              <a:ext uri="{FF2B5EF4-FFF2-40B4-BE49-F238E27FC236}">
                <a16:creationId xmlns:a16="http://schemas.microsoft.com/office/drawing/2014/main" id="{23217E69-E8FF-410F-8C3D-CCE38E9254A9}"/>
              </a:ext>
            </a:extLst>
          </p:cNvPr>
          <p:cNvSpPr/>
          <p:nvPr/>
        </p:nvSpPr>
        <p:spPr>
          <a:xfrm>
            <a:off x="4159432" y="4658575"/>
            <a:ext cx="897553"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Xin Wei</a:t>
            </a:r>
          </a:p>
        </p:txBody>
      </p:sp>
      <p:pic>
        <p:nvPicPr>
          <p:cNvPr id="18" name="Picture 17">
            <a:extLst>
              <a:ext uri="{FF2B5EF4-FFF2-40B4-BE49-F238E27FC236}">
                <a16:creationId xmlns:a16="http://schemas.microsoft.com/office/drawing/2014/main" id="{9E6DA87E-592B-45F0-A9F5-ED03747B44BD}"/>
              </a:ext>
            </a:extLst>
          </p:cNvPr>
          <p:cNvPicPr>
            <a:picLocks noChangeAspect="1"/>
          </p:cNvPicPr>
          <p:nvPr/>
        </p:nvPicPr>
        <p:blipFill rotWithShape="1">
          <a:blip r:embed="rId2"/>
          <a:srcRect l="2045" t="4137" b="23567"/>
          <a:stretch/>
        </p:blipFill>
        <p:spPr>
          <a:xfrm>
            <a:off x="4012803" y="3445161"/>
            <a:ext cx="1190812" cy="1170432"/>
          </a:xfrm>
          <a:prstGeom prst="ellipse">
            <a:avLst/>
          </a:prstGeom>
        </p:spPr>
      </p:pic>
      <p:pic>
        <p:nvPicPr>
          <p:cNvPr id="22" name="Picture 21">
            <a:extLst>
              <a:ext uri="{FF2B5EF4-FFF2-40B4-BE49-F238E27FC236}">
                <a16:creationId xmlns:a16="http://schemas.microsoft.com/office/drawing/2014/main" id="{0537B5FF-5FB8-4DFE-B0D1-4866290D62C9}"/>
              </a:ext>
            </a:extLst>
          </p:cNvPr>
          <p:cNvPicPr>
            <a:picLocks noChangeAspect="1"/>
          </p:cNvPicPr>
          <p:nvPr/>
        </p:nvPicPr>
        <p:blipFill rotWithShape="1">
          <a:blip r:embed="rId3"/>
          <a:srcRect l="1" t="7447" r="-8702"/>
          <a:stretch/>
        </p:blipFill>
        <p:spPr>
          <a:xfrm>
            <a:off x="9780648" y="3402180"/>
            <a:ext cx="1272282" cy="1256395"/>
          </a:xfrm>
          <a:prstGeom prst="ellipse">
            <a:avLst/>
          </a:prstGeom>
        </p:spPr>
      </p:pic>
      <p:pic>
        <p:nvPicPr>
          <p:cNvPr id="20" name="Picture 19">
            <a:extLst>
              <a:ext uri="{FF2B5EF4-FFF2-40B4-BE49-F238E27FC236}">
                <a16:creationId xmlns:a16="http://schemas.microsoft.com/office/drawing/2014/main" id="{76702B26-B1DC-4990-BCA4-C108F2D51AF1}"/>
              </a:ext>
            </a:extLst>
          </p:cNvPr>
          <p:cNvPicPr>
            <a:picLocks noChangeAspect="1"/>
          </p:cNvPicPr>
          <p:nvPr/>
        </p:nvPicPr>
        <p:blipFill>
          <a:blip r:embed="rId4"/>
          <a:stretch>
            <a:fillRect/>
          </a:stretch>
        </p:blipFill>
        <p:spPr>
          <a:xfrm>
            <a:off x="6906916" y="3445161"/>
            <a:ext cx="1170432" cy="1170432"/>
          </a:xfrm>
          <a:prstGeom prst="ellipse">
            <a:avLst/>
          </a:prstGeom>
        </p:spPr>
      </p:pic>
      <p:pic>
        <p:nvPicPr>
          <p:cNvPr id="19" name="Picture 18">
            <a:extLst>
              <a:ext uri="{FF2B5EF4-FFF2-40B4-BE49-F238E27FC236}">
                <a16:creationId xmlns:a16="http://schemas.microsoft.com/office/drawing/2014/main" id="{4F6DFAE9-E5D2-415A-97E0-853BBA96DB66}"/>
              </a:ext>
            </a:extLst>
          </p:cNvPr>
          <p:cNvPicPr>
            <a:picLocks noChangeAspect="1"/>
          </p:cNvPicPr>
          <p:nvPr/>
        </p:nvPicPr>
        <p:blipFill>
          <a:blip r:embed="rId5"/>
          <a:stretch>
            <a:fillRect/>
          </a:stretch>
        </p:blipFill>
        <p:spPr>
          <a:xfrm>
            <a:off x="9855066" y="1305900"/>
            <a:ext cx="1197864" cy="1168736"/>
          </a:xfrm>
          <a:prstGeom prst="ellipse">
            <a:avLst/>
          </a:prstGeom>
        </p:spPr>
      </p:pic>
      <p:pic>
        <p:nvPicPr>
          <p:cNvPr id="21" name="Picture 20">
            <a:extLst>
              <a:ext uri="{FF2B5EF4-FFF2-40B4-BE49-F238E27FC236}">
                <a16:creationId xmlns:a16="http://schemas.microsoft.com/office/drawing/2014/main" id="{948C5E59-A8A1-4FC8-A56A-B6226E9D1D51}"/>
              </a:ext>
            </a:extLst>
          </p:cNvPr>
          <p:cNvPicPr>
            <a:picLocks noChangeAspect="1"/>
          </p:cNvPicPr>
          <p:nvPr/>
        </p:nvPicPr>
        <p:blipFill>
          <a:blip r:embed="rId6"/>
          <a:stretch>
            <a:fillRect/>
          </a:stretch>
        </p:blipFill>
        <p:spPr>
          <a:xfrm>
            <a:off x="1139070" y="3445161"/>
            <a:ext cx="1170432" cy="1170432"/>
          </a:xfrm>
          <a:prstGeom prst="ellipse">
            <a:avLst/>
          </a:prstGeom>
        </p:spPr>
      </p:pic>
      <p:pic>
        <p:nvPicPr>
          <p:cNvPr id="23" name="Picture 22">
            <a:extLst>
              <a:ext uri="{FF2B5EF4-FFF2-40B4-BE49-F238E27FC236}">
                <a16:creationId xmlns:a16="http://schemas.microsoft.com/office/drawing/2014/main" id="{5E9A30D3-B0F7-4C03-A56F-E1B9E2080105}"/>
              </a:ext>
            </a:extLst>
          </p:cNvPr>
          <p:cNvPicPr>
            <a:picLocks noChangeAspect="1"/>
          </p:cNvPicPr>
          <p:nvPr/>
        </p:nvPicPr>
        <p:blipFill rotWithShape="1">
          <a:blip r:embed="rId7"/>
          <a:srcRect b="23292"/>
          <a:stretch/>
        </p:blipFill>
        <p:spPr>
          <a:xfrm>
            <a:off x="1139070" y="1292992"/>
            <a:ext cx="1170432" cy="1194553"/>
          </a:xfrm>
          <a:prstGeom prst="ellipse">
            <a:avLst/>
          </a:prstGeom>
        </p:spPr>
      </p:pic>
      <p:pic>
        <p:nvPicPr>
          <p:cNvPr id="24" name="Picture 23">
            <a:extLst>
              <a:ext uri="{FF2B5EF4-FFF2-40B4-BE49-F238E27FC236}">
                <a16:creationId xmlns:a16="http://schemas.microsoft.com/office/drawing/2014/main" id="{065E094C-6822-406E-9AE4-4C5662F0F01C}"/>
              </a:ext>
            </a:extLst>
          </p:cNvPr>
          <p:cNvPicPr>
            <a:picLocks noChangeAspect="1"/>
          </p:cNvPicPr>
          <p:nvPr/>
        </p:nvPicPr>
        <p:blipFill rotWithShape="1">
          <a:blip r:embed="rId8"/>
          <a:srcRect l="5708" t="10503" r="6443" b="1649"/>
          <a:stretch/>
        </p:blipFill>
        <p:spPr>
          <a:xfrm>
            <a:off x="4007589" y="1262071"/>
            <a:ext cx="1256395" cy="1256395"/>
          </a:xfrm>
          <a:prstGeom prst="ellipse">
            <a:avLst/>
          </a:prstGeom>
        </p:spPr>
      </p:pic>
      <p:pic>
        <p:nvPicPr>
          <p:cNvPr id="25" name="Picture 24">
            <a:extLst>
              <a:ext uri="{FF2B5EF4-FFF2-40B4-BE49-F238E27FC236}">
                <a16:creationId xmlns:a16="http://schemas.microsoft.com/office/drawing/2014/main" id="{1EBA21AC-1B9E-4DCF-9B3D-3438302C62BF}"/>
              </a:ext>
            </a:extLst>
          </p:cNvPr>
          <p:cNvPicPr>
            <a:picLocks noChangeAspect="1"/>
          </p:cNvPicPr>
          <p:nvPr/>
        </p:nvPicPr>
        <p:blipFill rotWithShape="1">
          <a:blip r:embed="rId9"/>
          <a:srcRect l="21612" t="18432" r="39830" b="52742"/>
          <a:stretch/>
        </p:blipFill>
        <p:spPr>
          <a:xfrm>
            <a:off x="6962071" y="1295908"/>
            <a:ext cx="1194909" cy="1188720"/>
          </a:xfrm>
          <a:prstGeom prst="ellipse">
            <a:avLst/>
          </a:prstGeom>
        </p:spPr>
      </p:pic>
      <p:sp>
        <p:nvSpPr>
          <p:cNvPr id="26" name="TextBox 25">
            <a:extLst>
              <a:ext uri="{FF2B5EF4-FFF2-40B4-BE49-F238E27FC236}">
                <a16:creationId xmlns:a16="http://schemas.microsoft.com/office/drawing/2014/main" id="{1DABB2BF-EFD4-4578-86AB-F46B2191F574}"/>
              </a:ext>
            </a:extLst>
          </p:cNvPr>
          <p:cNvSpPr txBox="1"/>
          <p:nvPr/>
        </p:nvSpPr>
        <p:spPr>
          <a:xfrm>
            <a:off x="342933" y="5360972"/>
            <a:ext cx="11469757" cy="923330"/>
          </a:xfrm>
          <a:prstGeom prst="rect">
            <a:avLst/>
          </a:prstGeom>
          <a:noFill/>
        </p:spPr>
        <p:txBody>
          <a:bodyPr wrap="square" rtlCol="0">
            <a:spAutoFit/>
          </a:bodyPr>
          <a:lstStyle/>
          <a:p>
            <a:r>
              <a:rPr lang="en-US" dirty="0"/>
              <a:t>We are young professionals from Columbia University Applied Analytics with strong analytical skills and rich experience in dealing with mega data and model building. We are an energetic team with strong passion in bringing change to the real-world problems.</a:t>
            </a:r>
          </a:p>
        </p:txBody>
      </p:sp>
      <p:grpSp>
        <p:nvGrpSpPr>
          <p:cNvPr id="28" name="Group 27">
            <a:extLst>
              <a:ext uri="{FF2B5EF4-FFF2-40B4-BE49-F238E27FC236}">
                <a16:creationId xmlns:a16="http://schemas.microsoft.com/office/drawing/2014/main" id="{5CA931EB-9FEA-3340-952C-2FC5C6AE7E6D}"/>
              </a:ext>
            </a:extLst>
          </p:cNvPr>
          <p:cNvGrpSpPr/>
          <p:nvPr/>
        </p:nvGrpSpPr>
        <p:grpSpPr>
          <a:xfrm>
            <a:off x="11052930" y="6295981"/>
            <a:ext cx="1059925" cy="473948"/>
            <a:chOff x="11105956" y="73193"/>
            <a:chExt cx="1059925" cy="473948"/>
          </a:xfrm>
        </p:grpSpPr>
        <p:pic>
          <p:nvPicPr>
            <p:cNvPr id="29" name="Picture 28">
              <a:extLst>
                <a:ext uri="{FF2B5EF4-FFF2-40B4-BE49-F238E27FC236}">
                  <a16:creationId xmlns:a16="http://schemas.microsoft.com/office/drawing/2014/main" id="{167D369E-CE33-934B-8024-8E3BEA98D7CA}"/>
                </a:ext>
              </a:extLst>
            </p:cNvPr>
            <p:cNvPicPr>
              <a:picLocks noChangeAspect="1"/>
            </p:cNvPicPr>
            <p:nvPr/>
          </p:nvPicPr>
          <p:blipFill rotWithShape="1">
            <a:blip r:embed="rId10"/>
            <a:srcRect l="1" t="7746" r="-1" b="-2"/>
            <a:stretch/>
          </p:blipFill>
          <p:spPr>
            <a:xfrm>
              <a:off x="11652142" y="73193"/>
              <a:ext cx="513739" cy="473948"/>
            </a:xfrm>
            <a:prstGeom prst="rect">
              <a:avLst/>
            </a:prstGeom>
          </p:spPr>
        </p:pic>
        <p:pic>
          <p:nvPicPr>
            <p:cNvPr id="30" name="Picture 29">
              <a:extLst>
                <a:ext uri="{FF2B5EF4-FFF2-40B4-BE49-F238E27FC236}">
                  <a16:creationId xmlns:a16="http://schemas.microsoft.com/office/drawing/2014/main" id="{B55F5837-E09E-AF40-9DAF-F8F570D7E802}"/>
                </a:ext>
              </a:extLst>
            </p:cNvPr>
            <p:cNvPicPr>
              <a:picLocks noChangeAspect="1"/>
            </p:cNvPicPr>
            <p:nvPr/>
          </p:nvPicPr>
          <p:blipFill>
            <a:blip r:embed="rId11"/>
            <a:stretch>
              <a:fillRect/>
            </a:stretch>
          </p:blipFill>
          <p:spPr>
            <a:xfrm>
              <a:off x="11105956" y="149700"/>
              <a:ext cx="358864" cy="316245"/>
            </a:xfrm>
            <a:prstGeom prst="rect">
              <a:avLst/>
            </a:prstGeom>
          </p:spPr>
        </p:pic>
        <p:cxnSp>
          <p:nvCxnSpPr>
            <p:cNvPr id="31" name="Straight Connector 30">
              <a:extLst>
                <a:ext uri="{FF2B5EF4-FFF2-40B4-BE49-F238E27FC236}">
                  <a16:creationId xmlns:a16="http://schemas.microsoft.com/office/drawing/2014/main" id="{EA058F19-B6C7-334C-B739-479642905A50}"/>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E96114CD-9BFA-8949-A110-631A753680BB}"/>
              </a:ext>
            </a:extLst>
          </p:cNvPr>
          <p:cNvSpPr txBox="1"/>
          <p:nvPr/>
        </p:nvSpPr>
        <p:spPr>
          <a:xfrm>
            <a:off x="454850" y="164630"/>
            <a:ext cx="1159163" cy="461665"/>
          </a:xfrm>
          <a:prstGeom prst="rect">
            <a:avLst/>
          </a:prstGeom>
          <a:noFill/>
        </p:spPr>
        <p:txBody>
          <a:bodyPr wrap="none" rtlCol="0">
            <a:spAutoFit/>
          </a:bodyPr>
          <a:lstStyle/>
          <a:p>
            <a:r>
              <a:rPr lang="en-US" sz="2400" dirty="0"/>
              <a:t>Team B </a:t>
            </a:r>
          </a:p>
        </p:txBody>
      </p:sp>
      <p:cxnSp>
        <p:nvCxnSpPr>
          <p:cNvPr id="27" name="Straight Connector 26">
            <a:extLst>
              <a:ext uri="{FF2B5EF4-FFF2-40B4-BE49-F238E27FC236}">
                <a16:creationId xmlns:a16="http://schemas.microsoft.com/office/drawing/2014/main" id="{489387E9-C7A9-E44A-8568-A7C7003ABC93}"/>
              </a:ext>
            </a:extLst>
          </p:cNvPr>
          <p:cNvCxnSpPr>
            <a:cxnSpLocks/>
          </p:cNvCxnSpPr>
          <p:nvPr/>
        </p:nvCxnSpPr>
        <p:spPr>
          <a:xfrm>
            <a:off x="342933" y="5272786"/>
            <a:ext cx="11256183" cy="7379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5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FADC-3001-8E43-B224-D4C1217E6565}"/>
              </a:ext>
            </a:extLst>
          </p:cNvPr>
          <p:cNvSpPr>
            <a:spLocks noGrp="1"/>
          </p:cNvSpPr>
          <p:nvPr>
            <p:ph type="title"/>
          </p:nvPr>
        </p:nvSpPr>
        <p:spPr>
          <a:xfrm>
            <a:off x="128873" y="40660"/>
            <a:ext cx="11198817" cy="580272"/>
          </a:xfrm>
        </p:spPr>
        <p:txBody>
          <a:bodyPr>
            <a:noAutofit/>
          </a:bodyPr>
          <a:lstStyle/>
          <a:p>
            <a:r>
              <a:rPr lang="en-US" sz="2300" dirty="0"/>
              <a:t>Identifying Improvement Options Through Initial Research</a:t>
            </a:r>
          </a:p>
        </p:txBody>
      </p:sp>
      <p:grpSp>
        <p:nvGrpSpPr>
          <p:cNvPr id="61" name="Group 60">
            <a:extLst>
              <a:ext uri="{FF2B5EF4-FFF2-40B4-BE49-F238E27FC236}">
                <a16:creationId xmlns:a16="http://schemas.microsoft.com/office/drawing/2014/main" id="{B369D4E1-6460-484B-8E40-EC413F3743F2}"/>
              </a:ext>
            </a:extLst>
          </p:cNvPr>
          <p:cNvGrpSpPr/>
          <p:nvPr/>
        </p:nvGrpSpPr>
        <p:grpSpPr>
          <a:xfrm>
            <a:off x="102906" y="1206500"/>
            <a:ext cx="5657212" cy="676718"/>
            <a:chOff x="103669" y="1383832"/>
            <a:chExt cx="5657212" cy="676718"/>
          </a:xfrm>
        </p:grpSpPr>
        <p:sp>
          <p:nvSpPr>
            <p:cNvPr id="5" name="TextBox 4">
              <a:extLst>
                <a:ext uri="{FF2B5EF4-FFF2-40B4-BE49-F238E27FC236}">
                  <a16:creationId xmlns:a16="http://schemas.microsoft.com/office/drawing/2014/main" id="{96C6C935-1EB8-DC4A-8E85-4E9BBEDE35CE}"/>
                </a:ext>
              </a:extLst>
            </p:cNvPr>
            <p:cNvSpPr txBox="1"/>
            <p:nvPr/>
          </p:nvSpPr>
          <p:spPr>
            <a:xfrm>
              <a:off x="121580" y="1383832"/>
              <a:ext cx="1316771"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Background</a:t>
              </a:r>
            </a:p>
          </p:txBody>
        </p:sp>
        <p:sp>
          <p:nvSpPr>
            <p:cNvPr id="7" name="文本框 52">
              <a:extLst>
                <a:ext uri="{FF2B5EF4-FFF2-40B4-BE49-F238E27FC236}">
                  <a16:creationId xmlns:a16="http://schemas.microsoft.com/office/drawing/2014/main" id="{0B499CCF-4431-DC42-9504-341D1F37270D}"/>
                </a:ext>
              </a:extLst>
            </p:cNvPr>
            <p:cNvSpPr txBox="1"/>
            <p:nvPr/>
          </p:nvSpPr>
          <p:spPr>
            <a:xfrm>
              <a:off x="3619974" y="1691218"/>
              <a:ext cx="2140907" cy="369332"/>
            </a:xfrm>
            <a:prstGeom prst="rect">
              <a:avLst/>
            </a:prstGeom>
            <a:noFill/>
          </p:spPr>
          <p:txBody>
            <a:bodyPr wrap="none" rtlCol="0">
              <a:spAutoFit/>
            </a:bodyPr>
            <a:lstStyle/>
            <a:p>
              <a:r>
                <a:rPr kumimoji="1" lang="en-US" altLang="zh-CN" dirty="0">
                  <a:latin typeface="Calibri" panose="020F0502020204030204" pitchFamily="34" charset="0"/>
                  <a:cs typeface="Calibri" panose="020F0502020204030204" pitchFamily="34" charset="0"/>
                </a:rPr>
                <a:t>$5 billion in Revenue</a:t>
              </a:r>
              <a:endParaRPr kumimoji="1" lang="zh-CN" altLang="en-US" dirty="0">
                <a:latin typeface="Calibri" panose="020F0502020204030204" pitchFamily="34" charset="0"/>
                <a:cs typeface="Calibri" panose="020F0502020204030204" pitchFamily="34" charset="0"/>
              </a:endParaRPr>
            </a:p>
          </p:txBody>
        </p:sp>
        <p:sp>
          <p:nvSpPr>
            <p:cNvPr id="8" name="文本框 54">
              <a:extLst>
                <a:ext uri="{FF2B5EF4-FFF2-40B4-BE49-F238E27FC236}">
                  <a16:creationId xmlns:a16="http://schemas.microsoft.com/office/drawing/2014/main" id="{7A07191C-857D-5947-A06E-B80277B5E3C7}"/>
                </a:ext>
              </a:extLst>
            </p:cNvPr>
            <p:cNvSpPr txBox="1"/>
            <p:nvPr/>
          </p:nvSpPr>
          <p:spPr>
            <a:xfrm>
              <a:off x="1880688" y="1691218"/>
              <a:ext cx="1777218" cy="369332"/>
            </a:xfrm>
            <a:prstGeom prst="rect">
              <a:avLst/>
            </a:prstGeom>
            <a:noFill/>
          </p:spPr>
          <p:txBody>
            <a:bodyPr wrap="none" rtlCol="0">
              <a:spAutoFit/>
            </a:bodyPr>
            <a:lstStyle/>
            <a:p>
              <a:r>
                <a:rPr kumimoji="1" lang="en-US" altLang="zh-CN" dirty="0">
                  <a:latin typeface="Calibri" panose="020F0502020204030204" pitchFamily="34" charset="0"/>
                  <a:cs typeface="Calibri" panose="020F0502020204030204" pitchFamily="34" charset="0"/>
                </a:rPr>
                <a:t>2,900</a:t>
              </a:r>
              <a:r>
                <a:rPr kumimoji="1" lang="en-US" altLang="zh-CN" b="1"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Employees</a:t>
              </a:r>
              <a:endParaRPr kumimoji="1" lang="zh-CN" altLang="en-US" dirty="0">
                <a:latin typeface="Calibri" panose="020F0502020204030204" pitchFamily="34" charset="0"/>
                <a:cs typeface="Calibri" panose="020F0502020204030204" pitchFamily="34" charset="0"/>
              </a:endParaRPr>
            </a:p>
          </p:txBody>
        </p:sp>
        <p:sp>
          <p:nvSpPr>
            <p:cNvPr id="9" name="文本框 59">
              <a:extLst>
                <a:ext uri="{FF2B5EF4-FFF2-40B4-BE49-F238E27FC236}">
                  <a16:creationId xmlns:a16="http://schemas.microsoft.com/office/drawing/2014/main" id="{C499B846-DD13-1D48-A73B-2CA373A3E273}"/>
                </a:ext>
              </a:extLst>
            </p:cNvPr>
            <p:cNvSpPr txBox="1"/>
            <p:nvPr/>
          </p:nvSpPr>
          <p:spPr>
            <a:xfrm>
              <a:off x="103669" y="1691218"/>
              <a:ext cx="1760482" cy="369332"/>
            </a:xfrm>
            <a:prstGeom prst="rect">
              <a:avLst/>
            </a:prstGeom>
            <a:noFill/>
          </p:spPr>
          <p:txBody>
            <a:bodyPr wrap="none" rtlCol="0">
              <a:spAutoFit/>
            </a:bodyPr>
            <a:lstStyle/>
            <a:p>
              <a:r>
                <a:rPr kumimoji="1" lang="en-US" altLang="zh-CN" dirty="0">
                  <a:latin typeface="Calibri" panose="020F0502020204030204" pitchFamily="34" charset="0"/>
                  <a:cs typeface="Calibri" panose="020F0502020204030204" pitchFamily="34" charset="0"/>
                </a:rPr>
                <a:t>Founded in 1978</a:t>
              </a:r>
              <a:endParaRPr kumimoji="1" lang="zh-CN" altLang="en-US" dirty="0">
                <a:latin typeface="Calibri" panose="020F0502020204030204" pitchFamily="34" charset="0"/>
                <a:cs typeface="Calibri" panose="020F0502020204030204" pitchFamily="34" charset="0"/>
              </a:endParaRPr>
            </a:p>
          </p:txBody>
        </p:sp>
      </p:grpSp>
      <p:grpSp>
        <p:nvGrpSpPr>
          <p:cNvPr id="10" name="Group 9">
            <a:extLst>
              <a:ext uri="{FF2B5EF4-FFF2-40B4-BE49-F238E27FC236}">
                <a16:creationId xmlns:a16="http://schemas.microsoft.com/office/drawing/2014/main" id="{B6399ACC-1BCD-6E44-B063-433BA9621E3A}"/>
              </a:ext>
            </a:extLst>
          </p:cNvPr>
          <p:cNvGrpSpPr/>
          <p:nvPr/>
        </p:nvGrpSpPr>
        <p:grpSpPr>
          <a:xfrm>
            <a:off x="128873" y="4222583"/>
            <a:ext cx="5512564" cy="1957597"/>
            <a:chOff x="5666747" y="1544603"/>
            <a:chExt cx="6428544" cy="2278105"/>
          </a:xfrm>
        </p:grpSpPr>
        <p:pic>
          <p:nvPicPr>
            <p:cNvPr id="11" name="Picture 2" descr="Image result for us map png">
              <a:extLst>
                <a:ext uri="{FF2B5EF4-FFF2-40B4-BE49-F238E27FC236}">
                  <a16:creationId xmlns:a16="http://schemas.microsoft.com/office/drawing/2014/main" id="{2F7D3E1A-C2A0-DC4C-994A-09684A7EF658}"/>
                </a:ext>
              </a:extLst>
            </p:cNvPr>
            <p:cNvPicPr>
              <a:picLocks noChangeAspect="1" noChangeArrowheads="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5666747" y="1544603"/>
              <a:ext cx="3687580" cy="227810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线连接符 38">
              <a:extLst>
                <a:ext uri="{FF2B5EF4-FFF2-40B4-BE49-F238E27FC236}">
                  <a16:creationId xmlns:a16="http://schemas.microsoft.com/office/drawing/2014/main" id="{85838F61-2099-C44D-ADD7-54C66A02982F}"/>
                </a:ext>
              </a:extLst>
            </p:cNvPr>
            <p:cNvCxnSpPr>
              <a:cxnSpLocks/>
            </p:cNvCxnSpPr>
            <p:nvPr/>
          </p:nvCxnSpPr>
          <p:spPr>
            <a:xfrm flipV="1">
              <a:off x="7362884" y="2680113"/>
              <a:ext cx="2500255" cy="615631"/>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sp>
          <p:nvSpPr>
            <p:cNvPr id="13" name="文本框 41">
              <a:extLst>
                <a:ext uri="{FF2B5EF4-FFF2-40B4-BE49-F238E27FC236}">
                  <a16:creationId xmlns:a16="http://schemas.microsoft.com/office/drawing/2014/main" id="{7555864E-AE5C-8D44-989E-553E71E1ED8B}"/>
                </a:ext>
              </a:extLst>
            </p:cNvPr>
            <p:cNvSpPr txBox="1"/>
            <p:nvPr/>
          </p:nvSpPr>
          <p:spPr>
            <a:xfrm>
              <a:off x="9888895" y="2488705"/>
              <a:ext cx="2206396" cy="358168"/>
            </a:xfrm>
            <a:prstGeom prst="rect">
              <a:avLst/>
            </a:prstGeom>
            <a:noFill/>
          </p:spPr>
          <p:txBody>
            <a:bodyPr wrap="square" rtlCol="0">
              <a:spAutoFit/>
            </a:bodyPr>
            <a:lstStyle/>
            <a:p>
              <a:r>
                <a:rPr kumimoji="1" lang="en-US" altLang="zh-CN" sz="1400" dirty="0">
                  <a:latin typeface="Calibri" panose="020F0502020204030204" pitchFamily="34" charset="0"/>
                  <a:cs typeface="Calibri" panose="020F0502020204030204" pitchFamily="34" charset="0"/>
                </a:rPr>
                <a:t>Point Comfort, Texas</a:t>
              </a:r>
              <a:endParaRPr kumimoji="1" lang="zh-CN" altLang="en-US" sz="1400" dirty="0">
                <a:latin typeface="Calibri" panose="020F0502020204030204" pitchFamily="34" charset="0"/>
                <a:cs typeface="Calibri" panose="020F0502020204030204" pitchFamily="34" charset="0"/>
              </a:endParaRPr>
            </a:p>
          </p:txBody>
        </p:sp>
        <p:cxnSp>
          <p:nvCxnSpPr>
            <p:cNvPr id="14" name="直线连接符 42">
              <a:extLst>
                <a:ext uri="{FF2B5EF4-FFF2-40B4-BE49-F238E27FC236}">
                  <a16:creationId xmlns:a16="http://schemas.microsoft.com/office/drawing/2014/main" id="{D800E869-A47D-CA41-A901-977C8341EC2F}"/>
                </a:ext>
              </a:extLst>
            </p:cNvPr>
            <p:cNvCxnSpPr>
              <a:cxnSpLocks/>
            </p:cNvCxnSpPr>
            <p:nvPr/>
          </p:nvCxnSpPr>
          <p:spPr>
            <a:xfrm>
              <a:off x="7836363" y="3355654"/>
              <a:ext cx="1847748" cy="150575"/>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sp>
          <p:nvSpPr>
            <p:cNvPr id="15" name="文本框 46">
              <a:extLst>
                <a:ext uri="{FF2B5EF4-FFF2-40B4-BE49-F238E27FC236}">
                  <a16:creationId xmlns:a16="http://schemas.microsoft.com/office/drawing/2014/main" id="{4679CE87-4DB0-D049-B665-8343164E935F}"/>
                </a:ext>
              </a:extLst>
            </p:cNvPr>
            <p:cNvSpPr txBox="1"/>
            <p:nvPr/>
          </p:nvSpPr>
          <p:spPr>
            <a:xfrm>
              <a:off x="9708208" y="3363511"/>
              <a:ext cx="1883336" cy="307777"/>
            </a:xfrm>
            <a:prstGeom prst="rect">
              <a:avLst/>
            </a:prstGeom>
            <a:noFill/>
          </p:spPr>
          <p:txBody>
            <a:bodyPr wrap="none" rtlCol="0">
              <a:spAutoFit/>
            </a:bodyPr>
            <a:lstStyle/>
            <a:p>
              <a:r>
                <a:rPr kumimoji="1" lang="en-US" altLang="zh-CN" sz="1400" dirty="0">
                  <a:latin typeface="Calibri" panose="020F0502020204030204" pitchFamily="34" charset="0"/>
                  <a:cs typeface="Calibri" panose="020F0502020204030204" pitchFamily="34" charset="0"/>
                </a:rPr>
                <a:t>Baton Rouge, Louisiana</a:t>
              </a:r>
              <a:endParaRPr kumimoji="1" lang="zh-CN" altLang="en-US" sz="1400" dirty="0">
                <a:latin typeface="Calibri" panose="020F0502020204030204" pitchFamily="34" charset="0"/>
                <a:cs typeface="Calibri" panose="020F0502020204030204" pitchFamily="34" charset="0"/>
              </a:endParaRPr>
            </a:p>
          </p:txBody>
        </p:sp>
        <p:cxnSp>
          <p:nvCxnSpPr>
            <p:cNvPr id="16" name="直线连接符 47">
              <a:extLst>
                <a:ext uri="{FF2B5EF4-FFF2-40B4-BE49-F238E27FC236}">
                  <a16:creationId xmlns:a16="http://schemas.microsoft.com/office/drawing/2014/main" id="{04C8B61F-2C2D-7949-B511-6E01E3918F37}"/>
                </a:ext>
              </a:extLst>
            </p:cNvPr>
            <p:cNvCxnSpPr>
              <a:cxnSpLocks/>
            </p:cNvCxnSpPr>
            <p:nvPr/>
          </p:nvCxnSpPr>
          <p:spPr>
            <a:xfrm flipV="1">
              <a:off x="8874808" y="1882539"/>
              <a:ext cx="961568" cy="455713"/>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文本框 50">
              <a:extLst>
                <a:ext uri="{FF2B5EF4-FFF2-40B4-BE49-F238E27FC236}">
                  <a16:creationId xmlns:a16="http://schemas.microsoft.com/office/drawing/2014/main" id="{16C0AF0B-F9B6-CA4C-B553-2D84EA4F42E4}"/>
                </a:ext>
              </a:extLst>
            </p:cNvPr>
            <p:cNvSpPr txBox="1"/>
            <p:nvPr/>
          </p:nvSpPr>
          <p:spPr>
            <a:xfrm>
              <a:off x="9825078" y="1720621"/>
              <a:ext cx="1826910" cy="307777"/>
            </a:xfrm>
            <a:prstGeom prst="rect">
              <a:avLst/>
            </a:prstGeom>
            <a:noFill/>
          </p:spPr>
          <p:txBody>
            <a:bodyPr wrap="none" rtlCol="0">
              <a:spAutoFit/>
            </a:bodyPr>
            <a:lstStyle/>
            <a:p>
              <a:r>
                <a:rPr kumimoji="1" lang="en-US" altLang="zh-CN" sz="1400" dirty="0">
                  <a:latin typeface="Calibri" panose="020F0502020204030204" pitchFamily="34" charset="0"/>
                  <a:cs typeface="Calibri" panose="020F0502020204030204" pitchFamily="34" charset="0"/>
                </a:rPr>
                <a:t>Livingston, New Jersey</a:t>
              </a:r>
              <a:endParaRPr kumimoji="1" lang="zh-CN" altLang="en-US" sz="1400" dirty="0">
                <a:latin typeface="Calibri" panose="020F0502020204030204" pitchFamily="34" charset="0"/>
                <a:cs typeface="Calibri" panose="020F0502020204030204" pitchFamily="34" charset="0"/>
              </a:endParaRPr>
            </a:p>
          </p:txBody>
        </p:sp>
        <p:sp>
          <p:nvSpPr>
            <p:cNvPr id="18" name="矩形 4">
              <a:extLst>
                <a:ext uri="{FF2B5EF4-FFF2-40B4-BE49-F238E27FC236}">
                  <a16:creationId xmlns:a16="http://schemas.microsoft.com/office/drawing/2014/main" id="{B700006A-AB4F-EF4A-9658-CDDDC6B356A4}"/>
                </a:ext>
              </a:extLst>
            </p:cNvPr>
            <p:cNvSpPr/>
            <p:nvPr/>
          </p:nvSpPr>
          <p:spPr>
            <a:xfrm>
              <a:off x="9941479" y="2548693"/>
              <a:ext cx="1792254" cy="28530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a:latin typeface="Calibri" panose="020F0502020204030204" pitchFamily="34" charset="0"/>
                <a:cs typeface="Calibri" panose="020F0502020204030204" pitchFamily="34" charset="0"/>
              </a:endParaRPr>
            </a:p>
          </p:txBody>
        </p:sp>
      </p:grpSp>
      <p:sp>
        <p:nvSpPr>
          <p:cNvPr id="19" name="Rectangle 18">
            <a:extLst>
              <a:ext uri="{FF2B5EF4-FFF2-40B4-BE49-F238E27FC236}">
                <a16:creationId xmlns:a16="http://schemas.microsoft.com/office/drawing/2014/main" id="{533130AB-17D5-174B-93A2-392DF748CCEB}"/>
              </a:ext>
            </a:extLst>
          </p:cNvPr>
          <p:cNvSpPr/>
          <p:nvPr/>
        </p:nvSpPr>
        <p:spPr>
          <a:xfrm>
            <a:off x="94842" y="3710366"/>
            <a:ext cx="3104055" cy="369332"/>
          </a:xfrm>
          <a:prstGeom prst="rect">
            <a:avLst/>
          </a:prstGeom>
        </p:spPr>
        <p:txBody>
          <a:bodyPr wrap="none">
            <a:spAutoFit/>
          </a:bodyPr>
          <a:lstStyle/>
          <a:p>
            <a:r>
              <a:rPr kumimoji="1" lang="en-US" altLang="zh-CN" b="1" dirty="0">
                <a:latin typeface="Calibri" panose="020F0502020204030204" pitchFamily="34" charset="0"/>
                <a:cs typeface="Calibri" panose="020F0502020204030204" pitchFamily="34" charset="0"/>
              </a:rPr>
              <a:t>Manufacturing Plants Location</a:t>
            </a:r>
            <a:endParaRPr kumimoji="1" lang="zh-CN" altLang="en-US" b="1" dirty="0">
              <a:latin typeface="Calibri" panose="020F0502020204030204" pitchFamily="34" charset="0"/>
              <a:cs typeface="Calibri" panose="020F0502020204030204" pitchFamily="34" charset="0"/>
            </a:endParaRPr>
          </a:p>
        </p:txBody>
      </p:sp>
      <p:grpSp>
        <p:nvGrpSpPr>
          <p:cNvPr id="37" name="Group 36">
            <a:extLst>
              <a:ext uri="{FF2B5EF4-FFF2-40B4-BE49-F238E27FC236}">
                <a16:creationId xmlns:a16="http://schemas.microsoft.com/office/drawing/2014/main" id="{EAB06EF6-51DC-4045-BD91-0FA6E82375B7}"/>
              </a:ext>
            </a:extLst>
          </p:cNvPr>
          <p:cNvGrpSpPr/>
          <p:nvPr/>
        </p:nvGrpSpPr>
        <p:grpSpPr>
          <a:xfrm>
            <a:off x="102906" y="1908906"/>
            <a:ext cx="5538532" cy="1452776"/>
            <a:chOff x="298920" y="1541045"/>
            <a:chExt cx="5538532" cy="1452776"/>
          </a:xfrm>
        </p:grpSpPr>
        <p:sp>
          <p:nvSpPr>
            <p:cNvPr id="20" name="文本框 25">
              <a:extLst>
                <a:ext uri="{FF2B5EF4-FFF2-40B4-BE49-F238E27FC236}">
                  <a16:creationId xmlns:a16="http://schemas.microsoft.com/office/drawing/2014/main" id="{CFA610A7-6F83-7A41-BB0D-C17B28269C6E}"/>
                </a:ext>
              </a:extLst>
            </p:cNvPr>
            <p:cNvSpPr txBox="1"/>
            <p:nvPr/>
          </p:nvSpPr>
          <p:spPr>
            <a:xfrm>
              <a:off x="298920" y="1541045"/>
              <a:ext cx="1573251" cy="369332"/>
            </a:xfrm>
            <a:prstGeom prst="rect">
              <a:avLst/>
            </a:prstGeom>
            <a:noFill/>
          </p:spPr>
          <p:txBody>
            <a:bodyPr wrap="none" rtlCol="0">
              <a:spAutoFit/>
            </a:bodyPr>
            <a:lstStyle/>
            <a:p>
              <a:r>
                <a:rPr kumimoji="1" lang="en-US" altLang="zh-CN" b="1" dirty="0">
                  <a:latin typeface="Calibri" panose="020F0502020204030204" pitchFamily="34" charset="0"/>
                  <a:cs typeface="Calibri" panose="020F0502020204030204" pitchFamily="34" charset="0"/>
                </a:rPr>
                <a:t>Main Products</a:t>
              </a:r>
              <a:endParaRPr kumimoji="1" lang="zh-CN" altLang="en-US" b="1"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1BF87EA7-F086-2149-BEB5-76E7042191F9}"/>
                </a:ext>
              </a:extLst>
            </p:cNvPr>
            <p:cNvGrpSpPr/>
            <p:nvPr/>
          </p:nvGrpSpPr>
          <p:grpSpPr>
            <a:xfrm>
              <a:off x="453609" y="2030341"/>
              <a:ext cx="5383843" cy="963480"/>
              <a:chOff x="135263" y="2564900"/>
              <a:chExt cx="5383843" cy="963480"/>
            </a:xfrm>
          </p:grpSpPr>
          <p:grpSp>
            <p:nvGrpSpPr>
              <p:cNvPr id="21" name="Group 20">
                <a:extLst>
                  <a:ext uri="{FF2B5EF4-FFF2-40B4-BE49-F238E27FC236}">
                    <a16:creationId xmlns:a16="http://schemas.microsoft.com/office/drawing/2014/main" id="{25B68A2B-CC08-144F-A139-63DCC3B27EC2}"/>
                  </a:ext>
                </a:extLst>
              </p:cNvPr>
              <p:cNvGrpSpPr/>
              <p:nvPr/>
            </p:nvGrpSpPr>
            <p:grpSpPr>
              <a:xfrm>
                <a:off x="135263" y="2591860"/>
                <a:ext cx="1128386" cy="924434"/>
                <a:chOff x="5370292" y="4424792"/>
                <a:chExt cx="2262946" cy="1853926"/>
              </a:xfrm>
            </p:grpSpPr>
            <p:pic>
              <p:nvPicPr>
                <p:cNvPr id="22" name="图片 32">
                  <a:extLst>
                    <a:ext uri="{FF2B5EF4-FFF2-40B4-BE49-F238E27FC236}">
                      <a16:creationId xmlns:a16="http://schemas.microsoft.com/office/drawing/2014/main" id="{1D4F5185-3243-AB4A-9709-43172CF1069B}"/>
                    </a:ext>
                  </a:extLst>
                </p:cNvPr>
                <p:cNvPicPr>
                  <a:picLocks noChangeAspect="1"/>
                </p:cNvPicPr>
                <p:nvPr/>
              </p:nvPicPr>
              <p:blipFill>
                <a:blip r:embed="rId4"/>
                <a:stretch>
                  <a:fillRect/>
                </a:stretch>
              </p:blipFill>
              <p:spPr>
                <a:xfrm>
                  <a:off x="5899220" y="4424792"/>
                  <a:ext cx="1026298" cy="1236689"/>
                </a:xfrm>
                <a:prstGeom prst="rect">
                  <a:avLst/>
                </a:prstGeom>
              </p:spPr>
            </p:pic>
            <p:sp>
              <p:nvSpPr>
                <p:cNvPr id="23" name="文本框 33">
                  <a:extLst>
                    <a:ext uri="{FF2B5EF4-FFF2-40B4-BE49-F238E27FC236}">
                      <a16:creationId xmlns:a16="http://schemas.microsoft.com/office/drawing/2014/main" id="{374D6822-F59E-3E46-A8A5-033C6DDED00D}"/>
                    </a:ext>
                  </a:extLst>
                </p:cNvPr>
                <p:cNvSpPr txBox="1"/>
                <p:nvPr/>
              </p:nvSpPr>
              <p:spPr>
                <a:xfrm>
                  <a:off x="5370292" y="5661480"/>
                  <a:ext cx="2262946" cy="617238"/>
                </a:xfrm>
                <a:prstGeom prst="rect">
                  <a:avLst/>
                </a:prstGeom>
                <a:noFill/>
              </p:spPr>
              <p:txBody>
                <a:bodyPr wrap="none" rtlCol="0">
                  <a:spAutoFit/>
                </a:bodyPr>
                <a:lstStyle/>
                <a:p>
                  <a:r>
                    <a:rPr kumimoji="1" lang="en-US" altLang="zh-CN" sz="1400" dirty="0">
                      <a:latin typeface="Calibri" panose="020F0502020204030204" pitchFamily="34" charset="0"/>
                      <a:cs typeface="Calibri" panose="020F0502020204030204" pitchFamily="34" charset="0"/>
                    </a:rPr>
                    <a:t>Polyethylene</a:t>
                  </a:r>
                  <a:endParaRPr kumimoji="1" lang="zh-CN" altLang="en-US" sz="1400" dirty="0">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307D10CB-6625-5844-93C5-433D08675224}"/>
                  </a:ext>
                </a:extLst>
              </p:cNvPr>
              <p:cNvGrpSpPr/>
              <p:nvPr/>
            </p:nvGrpSpPr>
            <p:grpSpPr>
              <a:xfrm>
                <a:off x="1220322" y="2598830"/>
                <a:ext cx="3968599" cy="920709"/>
                <a:chOff x="5425760" y="4504043"/>
                <a:chExt cx="7958908" cy="1846455"/>
              </a:xfrm>
            </p:grpSpPr>
            <p:pic>
              <p:nvPicPr>
                <p:cNvPr id="25" name="图形 28">
                  <a:extLst>
                    <a:ext uri="{FF2B5EF4-FFF2-40B4-BE49-F238E27FC236}">
                      <a16:creationId xmlns:a16="http://schemas.microsoft.com/office/drawing/2014/main" id="{1871F06F-BD47-CC48-9C1A-31710C9F3F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1540" y="4504043"/>
                  <a:ext cx="1024150" cy="1234440"/>
                </a:xfrm>
                <a:prstGeom prst="rect">
                  <a:avLst/>
                </a:prstGeom>
              </p:spPr>
            </p:pic>
            <p:sp>
              <p:nvSpPr>
                <p:cNvPr id="26" name="文本框 34">
                  <a:extLst>
                    <a:ext uri="{FF2B5EF4-FFF2-40B4-BE49-F238E27FC236}">
                      <a16:creationId xmlns:a16="http://schemas.microsoft.com/office/drawing/2014/main" id="{5D4CD4B6-DC5C-4D46-B014-7951A8E6F2FC}"/>
                    </a:ext>
                  </a:extLst>
                </p:cNvPr>
                <p:cNvSpPr txBox="1"/>
                <p:nvPr/>
              </p:nvSpPr>
              <p:spPr>
                <a:xfrm>
                  <a:off x="5425760" y="5733260"/>
                  <a:ext cx="7958908" cy="617238"/>
                </a:xfrm>
                <a:prstGeom prst="rect">
                  <a:avLst/>
                </a:prstGeom>
                <a:noFill/>
              </p:spPr>
              <p:txBody>
                <a:bodyPr wrap="square" rtlCol="0">
                  <a:spAutoFit/>
                </a:bodyPr>
                <a:lstStyle/>
                <a:p>
                  <a:pPr algn="ctr"/>
                  <a:r>
                    <a:rPr lang="en-US" altLang="zh-CN" sz="1400" dirty="0">
                      <a:latin typeface="Calibri" panose="020F0502020204030204" pitchFamily="34" charset="0"/>
                      <a:cs typeface="Calibri" panose="020F0502020204030204" pitchFamily="34" charset="0"/>
                    </a:rPr>
                    <a:t>Polyvinyl</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Chloride</a:t>
                  </a:r>
                  <a:endParaRPr kumimoji="1" lang="zh-CN" altLang="en-US" sz="1400" dirty="0">
                    <a:latin typeface="Calibri" panose="020F0502020204030204" pitchFamily="34" charset="0"/>
                    <a:cs typeface="Calibri" panose="020F0502020204030204" pitchFamily="34" charset="0"/>
                  </a:endParaRPr>
                </a:p>
              </p:txBody>
            </p:sp>
          </p:grpSp>
          <p:grpSp>
            <p:nvGrpSpPr>
              <p:cNvPr id="27" name="Group 26">
                <a:extLst>
                  <a:ext uri="{FF2B5EF4-FFF2-40B4-BE49-F238E27FC236}">
                    <a16:creationId xmlns:a16="http://schemas.microsoft.com/office/drawing/2014/main" id="{800C7505-F339-1D43-BBAB-3CB81FBB8D5E}"/>
                  </a:ext>
                </a:extLst>
              </p:cNvPr>
              <p:cNvGrpSpPr/>
              <p:nvPr/>
            </p:nvGrpSpPr>
            <p:grpSpPr>
              <a:xfrm>
                <a:off x="3518802" y="2658514"/>
                <a:ext cx="2000304" cy="857780"/>
                <a:chOff x="8312474" y="4750171"/>
                <a:chExt cx="4011557" cy="1720254"/>
              </a:xfrm>
            </p:grpSpPr>
            <p:pic>
              <p:nvPicPr>
                <p:cNvPr id="28" name="图片 26">
                  <a:extLst>
                    <a:ext uri="{FF2B5EF4-FFF2-40B4-BE49-F238E27FC236}">
                      <a16:creationId xmlns:a16="http://schemas.microsoft.com/office/drawing/2014/main" id="{F0588122-8E1F-5743-9DF3-E0AB0C634F81}"/>
                    </a:ext>
                  </a:extLst>
                </p:cNvPr>
                <p:cNvPicPr>
                  <a:picLocks noChangeAspect="1"/>
                </p:cNvPicPr>
                <p:nvPr/>
              </p:nvPicPr>
              <p:blipFill>
                <a:blip r:embed="rId7"/>
                <a:stretch>
                  <a:fillRect/>
                </a:stretch>
              </p:blipFill>
              <p:spPr>
                <a:xfrm>
                  <a:off x="9862089" y="4750171"/>
                  <a:ext cx="822130" cy="961409"/>
                </a:xfrm>
                <a:prstGeom prst="rect">
                  <a:avLst/>
                </a:prstGeom>
              </p:spPr>
            </p:pic>
            <p:sp>
              <p:nvSpPr>
                <p:cNvPr id="29" name="文本框 37">
                  <a:extLst>
                    <a:ext uri="{FF2B5EF4-FFF2-40B4-BE49-F238E27FC236}">
                      <a16:creationId xmlns:a16="http://schemas.microsoft.com/office/drawing/2014/main" id="{D4F4AF12-6719-3147-90D7-03755CB1CE8C}"/>
                    </a:ext>
                  </a:extLst>
                </p:cNvPr>
                <p:cNvSpPr txBox="1"/>
                <p:nvPr/>
              </p:nvSpPr>
              <p:spPr>
                <a:xfrm>
                  <a:off x="8312474" y="5853187"/>
                  <a:ext cx="4011557" cy="617238"/>
                </a:xfrm>
                <a:prstGeom prst="rect">
                  <a:avLst/>
                </a:prstGeom>
                <a:noFill/>
              </p:spPr>
              <p:txBody>
                <a:bodyPr wrap="square" rtlCol="0">
                  <a:spAutoFit/>
                </a:bodyPr>
                <a:lstStyle/>
                <a:p>
                  <a:pPr algn="ctr"/>
                  <a:r>
                    <a:rPr lang="en-US" altLang="zh-CN" sz="1400" dirty="0">
                      <a:latin typeface="Calibri" panose="020F0502020204030204" pitchFamily="34" charset="0"/>
                      <a:cs typeface="Calibri" panose="020F0502020204030204" pitchFamily="34" charset="0"/>
                    </a:rPr>
                    <a:t>Caustic</a:t>
                  </a:r>
                  <a:r>
                    <a:rPr lang="zh-CN" altLang="en-US" sz="1400" dirty="0">
                      <a:latin typeface="Calibri" panose="020F0502020204030204" pitchFamily="34" charset="0"/>
                      <a:cs typeface="Calibri" panose="020F0502020204030204" pitchFamily="34" charset="0"/>
                    </a:rPr>
                    <a:t> </a:t>
                  </a:r>
                  <a:r>
                    <a:rPr lang="en-US" altLang="zh-CN" sz="1400" dirty="0">
                      <a:latin typeface="Calibri" panose="020F0502020204030204" pitchFamily="34" charset="0"/>
                      <a:cs typeface="Calibri" panose="020F0502020204030204" pitchFamily="34" charset="0"/>
                    </a:rPr>
                    <a:t>Soda</a:t>
                  </a:r>
                </a:p>
              </p:txBody>
            </p:sp>
          </p:grpSp>
          <p:grpSp>
            <p:nvGrpSpPr>
              <p:cNvPr id="30" name="Group 29">
                <a:extLst>
                  <a:ext uri="{FF2B5EF4-FFF2-40B4-BE49-F238E27FC236}">
                    <a16:creationId xmlns:a16="http://schemas.microsoft.com/office/drawing/2014/main" id="{B9194B4D-F026-314C-A374-09D5DD4AE7A0}"/>
                  </a:ext>
                </a:extLst>
              </p:cNvPr>
              <p:cNvGrpSpPr/>
              <p:nvPr/>
            </p:nvGrpSpPr>
            <p:grpSpPr>
              <a:xfrm>
                <a:off x="1255248" y="2564900"/>
                <a:ext cx="1232069" cy="963480"/>
                <a:chOff x="6730462" y="4287496"/>
                <a:chExt cx="2470882" cy="1932233"/>
              </a:xfrm>
            </p:grpSpPr>
            <p:pic>
              <p:nvPicPr>
                <p:cNvPr id="31" name="图片 30">
                  <a:extLst>
                    <a:ext uri="{FF2B5EF4-FFF2-40B4-BE49-F238E27FC236}">
                      <a16:creationId xmlns:a16="http://schemas.microsoft.com/office/drawing/2014/main" id="{A7D0ACDD-8112-8049-B3F7-29752E8EF7B7}"/>
                    </a:ext>
                  </a:extLst>
                </p:cNvPr>
                <p:cNvPicPr>
                  <a:picLocks noChangeAspect="1"/>
                </p:cNvPicPr>
                <p:nvPr/>
              </p:nvPicPr>
              <p:blipFill>
                <a:blip r:embed="rId8"/>
                <a:stretch>
                  <a:fillRect/>
                </a:stretch>
              </p:blipFill>
              <p:spPr>
                <a:xfrm>
                  <a:off x="7498127" y="4440083"/>
                  <a:ext cx="834887" cy="1234440"/>
                </a:xfrm>
                <a:prstGeom prst="rect">
                  <a:avLst/>
                </a:prstGeom>
              </p:spPr>
            </p:pic>
            <p:sp>
              <p:nvSpPr>
                <p:cNvPr id="32" name="文本框 35">
                  <a:extLst>
                    <a:ext uri="{FF2B5EF4-FFF2-40B4-BE49-F238E27FC236}">
                      <a16:creationId xmlns:a16="http://schemas.microsoft.com/office/drawing/2014/main" id="{CB356926-2D64-5C44-A32D-1255A915F7B6}"/>
                    </a:ext>
                  </a:extLst>
                </p:cNvPr>
                <p:cNvSpPr txBox="1"/>
                <p:nvPr/>
              </p:nvSpPr>
              <p:spPr>
                <a:xfrm>
                  <a:off x="6730462" y="5602491"/>
                  <a:ext cx="2470882" cy="617238"/>
                </a:xfrm>
                <a:prstGeom prst="rect">
                  <a:avLst/>
                </a:prstGeom>
                <a:noFill/>
              </p:spPr>
              <p:txBody>
                <a:bodyPr wrap="none" rtlCol="0">
                  <a:spAutoFit/>
                </a:bodyPr>
                <a:lstStyle/>
                <a:p>
                  <a:r>
                    <a:rPr kumimoji="1" lang="en-US" altLang="zh-CN" sz="1400" dirty="0">
                      <a:latin typeface="Calibri" panose="020F0502020204030204" pitchFamily="34" charset="0"/>
                      <a:cs typeface="Calibri" panose="020F0502020204030204" pitchFamily="34" charset="0"/>
                    </a:rPr>
                    <a:t>Polypropylene</a:t>
                  </a:r>
                  <a:endParaRPr kumimoji="1" lang="zh-CN" altLang="en-US" sz="1400" dirty="0">
                    <a:latin typeface="Calibri" panose="020F0502020204030204" pitchFamily="34" charset="0"/>
                    <a:cs typeface="Calibri" panose="020F0502020204030204" pitchFamily="34" charset="0"/>
                  </a:endParaRPr>
                </a:p>
              </p:txBody>
            </p:sp>
            <p:sp>
              <p:nvSpPr>
                <p:cNvPr id="33" name="矩形 43">
                  <a:extLst>
                    <a:ext uri="{FF2B5EF4-FFF2-40B4-BE49-F238E27FC236}">
                      <a16:creationId xmlns:a16="http://schemas.microsoft.com/office/drawing/2014/main" id="{76A22EC8-E749-DE4F-883A-2CF53904A3D6}"/>
                    </a:ext>
                  </a:extLst>
                </p:cNvPr>
                <p:cNvSpPr/>
                <p:nvPr/>
              </p:nvSpPr>
              <p:spPr>
                <a:xfrm>
                  <a:off x="7229835" y="4287496"/>
                  <a:ext cx="1472138" cy="128398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Calibri" panose="020F0502020204030204" pitchFamily="34" charset="0"/>
                    <a:cs typeface="Calibri" panose="020F0502020204030204" pitchFamily="34" charset="0"/>
                  </a:endParaRPr>
                </a:p>
              </p:txBody>
            </p:sp>
          </p:grpSp>
        </p:grpSp>
      </p:grpSp>
      <p:sp>
        <p:nvSpPr>
          <p:cNvPr id="35" name="矩形 44">
            <a:extLst>
              <a:ext uri="{FF2B5EF4-FFF2-40B4-BE49-F238E27FC236}">
                <a16:creationId xmlns:a16="http://schemas.microsoft.com/office/drawing/2014/main" id="{76BBF805-1D8D-3D47-83FF-84A07873584B}"/>
              </a:ext>
            </a:extLst>
          </p:cNvPr>
          <p:cNvSpPr/>
          <p:nvPr/>
        </p:nvSpPr>
        <p:spPr>
          <a:xfrm>
            <a:off x="75893" y="652558"/>
            <a:ext cx="12001401" cy="584775"/>
          </a:xfrm>
          <a:prstGeom prst="rect">
            <a:avLst/>
          </a:prstGeom>
        </p:spPr>
        <p:txBody>
          <a:bodyPr wrap="square">
            <a:spAutoFit/>
          </a:bodyPr>
          <a:lstStyle/>
          <a:p>
            <a:r>
              <a:rPr lang="en-US" altLang="zh-CN" sz="1600" i="0" dirty="0">
                <a:solidFill>
                  <a:srgbClr val="4D4D4D"/>
                </a:solidFill>
                <a:effectLst/>
                <a:latin typeface="Calibri" panose="020F0502020204030204" pitchFamily="34" charset="0"/>
                <a:cs typeface="Calibri" panose="020F0502020204030204" pitchFamily="34" charset="0"/>
              </a:rPr>
              <a:t>”</a:t>
            </a:r>
            <a:r>
              <a:rPr lang="en-US" altLang="zh-CN" sz="1600" i="1" dirty="0">
                <a:solidFill>
                  <a:srgbClr val="4D4D4D"/>
                </a:solidFill>
                <a:latin typeface="Calibri" panose="020F0502020204030204" pitchFamily="34" charset="0"/>
                <a:cs typeface="Calibri" panose="020F0502020204030204" pitchFamily="34" charset="0"/>
              </a:rPr>
              <a:t> Supply the </a:t>
            </a:r>
            <a:r>
              <a:rPr lang="en-US" altLang="zh-CN" sz="1600" i="1" dirty="0">
                <a:solidFill>
                  <a:srgbClr val="C00000"/>
                </a:solidFill>
                <a:latin typeface="Calibri" panose="020F0502020204030204" pitchFamily="34" charset="0"/>
                <a:cs typeface="Calibri" panose="020F0502020204030204" pitchFamily="34" charset="0"/>
              </a:rPr>
              <a:t>highest quality products and services</a:t>
            </a:r>
            <a:r>
              <a:rPr lang="en-US" altLang="zh-CN" sz="1600" i="1" dirty="0">
                <a:solidFill>
                  <a:srgbClr val="4D4D4D"/>
                </a:solidFill>
                <a:latin typeface="Calibri" panose="020F0502020204030204" pitchFamily="34" charset="0"/>
                <a:cs typeface="Calibri" panose="020F0502020204030204" pitchFamily="34" charset="0"/>
              </a:rPr>
              <a:t> to our customers…… </a:t>
            </a:r>
            <a:r>
              <a:rPr lang="en-US" altLang="zh-CN" sz="1600" i="1" dirty="0">
                <a:solidFill>
                  <a:srgbClr val="4D4D4D"/>
                </a:solidFill>
                <a:effectLst/>
                <a:latin typeface="Calibri" panose="020F0502020204030204" pitchFamily="34" charset="0"/>
                <a:cs typeface="Calibri" panose="020F0502020204030204" pitchFamily="34" charset="0"/>
              </a:rPr>
              <a:t>maintain global competitiveness, achieve </a:t>
            </a:r>
            <a:r>
              <a:rPr lang="en-US" altLang="zh-CN" sz="1600" i="1" dirty="0">
                <a:solidFill>
                  <a:srgbClr val="C00000"/>
                </a:solidFill>
                <a:effectLst/>
                <a:latin typeface="Calibri" panose="020F0502020204030204" pitchFamily="34" charset="0"/>
                <a:cs typeface="Calibri" panose="020F0502020204030204" pitchFamily="34" charset="0"/>
              </a:rPr>
              <a:t>healthy, continual growth that will benefit society</a:t>
            </a:r>
            <a:r>
              <a:rPr lang="en-US" altLang="zh-CN" sz="1600" i="1" dirty="0">
                <a:solidFill>
                  <a:srgbClr val="4D4D4D"/>
                </a:solidFill>
                <a:latin typeface="Calibri" panose="020F0502020204030204" pitchFamily="34" charset="0"/>
                <a:cs typeface="Calibri" panose="020F0502020204030204" pitchFamily="34" charset="0"/>
              </a:rPr>
              <a:t>……</a:t>
            </a:r>
            <a:r>
              <a:rPr lang="en-US" altLang="zh-CN" sz="1600" i="0" dirty="0">
                <a:solidFill>
                  <a:srgbClr val="4D4D4D"/>
                </a:solidFill>
                <a:effectLst/>
                <a:latin typeface="Calibri" panose="020F0502020204030204" pitchFamily="34" charset="0"/>
                <a:cs typeface="Calibri" panose="020F0502020204030204" pitchFamily="34" charset="0"/>
              </a:rPr>
              <a:t>"</a:t>
            </a:r>
          </a:p>
        </p:txBody>
      </p:sp>
      <p:sp>
        <p:nvSpPr>
          <p:cNvPr id="45" name="TextBox 44">
            <a:extLst>
              <a:ext uri="{FF2B5EF4-FFF2-40B4-BE49-F238E27FC236}">
                <a16:creationId xmlns:a16="http://schemas.microsoft.com/office/drawing/2014/main" id="{A9A95B52-E971-E04A-9E51-2A707A4960ED}"/>
              </a:ext>
            </a:extLst>
          </p:cNvPr>
          <p:cNvSpPr txBox="1"/>
          <p:nvPr/>
        </p:nvSpPr>
        <p:spPr>
          <a:xfrm>
            <a:off x="10130609" y="5856812"/>
            <a:ext cx="1600942" cy="523220"/>
          </a:xfrm>
          <a:prstGeom prst="rect">
            <a:avLst/>
          </a:prstGeom>
          <a:noFill/>
        </p:spPr>
        <p:txBody>
          <a:bodyPr wrap="square" rtlCol="0">
            <a:spAutoFit/>
          </a:bodyPr>
          <a:lstStyle/>
          <a:p>
            <a:r>
              <a:rPr lang="en-US" sz="1400" dirty="0"/>
              <a:t>Integrating AI and other technologies</a:t>
            </a:r>
          </a:p>
        </p:txBody>
      </p:sp>
      <p:grpSp>
        <p:nvGrpSpPr>
          <p:cNvPr id="53" name="Group 52">
            <a:extLst>
              <a:ext uri="{FF2B5EF4-FFF2-40B4-BE49-F238E27FC236}">
                <a16:creationId xmlns:a16="http://schemas.microsoft.com/office/drawing/2014/main" id="{5776D1EE-616B-934C-95BC-3B9414731F5C}"/>
              </a:ext>
            </a:extLst>
          </p:cNvPr>
          <p:cNvGrpSpPr/>
          <p:nvPr/>
        </p:nvGrpSpPr>
        <p:grpSpPr>
          <a:xfrm>
            <a:off x="6121526" y="4341851"/>
            <a:ext cx="5787486" cy="2047245"/>
            <a:chOff x="6040079" y="1534280"/>
            <a:chExt cx="5787486" cy="2047245"/>
          </a:xfrm>
        </p:grpSpPr>
        <p:cxnSp>
          <p:nvCxnSpPr>
            <p:cNvPr id="43" name="Straight Arrow Connector 42">
              <a:extLst>
                <a:ext uri="{FF2B5EF4-FFF2-40B4-BE49-F238E27FC236}">
                  <a16:creationId xmlns:a16="http://schemas.microsoft.com/office/drawing/2014/main" id="{CD087D1C-8AD0-2A48-874A-150A9B38B071}"/>
                </a:ext>
              </a:extLst>
            </p:cNvPr>
            <p:cNvCxnSpPr/>
            <p:nvPr/>
          </p:nvCxnSpPr>
          <p:spPr>
            <a:xfrm>
              <a:off x="6122280" y="2921906"/>
              <a:ext cx="5705285" cy="0"/>
            </a:xfrm>
            <a:prstGeom prst="straightConnector1">
              <a:avLst/>
            </a:prstGeom>
            <a:ln w="57150">
              <a:solidFill>
                <a:srgbClr val="D3534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E42B155-2FF5-C146-AC8C-C81E3BCA9C8F}"/>
                </a:ext>
              </a:extLst>
            </p:cNvPr>
            <p:cNvSpPr txBox="1"/>
            <p:nvPr/>
          </p:nvSpPr>
          <p:spPr>
            <a:xfrm>
              <a:off x="6070784" y="3058305"/>
              <a:ext cx="1581353" cy="523220"/>
            </a:xfrm>
            <a:prstGeom prst="rect">
              <a:avLst/>
            </a:prstGeom>
            <a:noFill/>
          </p:spPr>
          <p:txBody>
            <a:bodyPr wrap="square" rtlCol="0">
              <a:spAutoFit/>
            </a:bodyPr>
            <a:lstStyle/>
            <a:p>
              <a:pPr algn="ctr"/>
              <a:r>
                <a:rPr lang="en-US" sz="1400" dirty="0"/>
                <a:t>Reduce or </a:t>
              </a:r>
              <a:r>
                <a:rPr lang="en-US" altLang="zh-CN" sz="1400" dirty="0"/>
                <a:t>reuse</a:t>
              </a:r>
              <a:r>
                <a:rPr lang="en-US" sz="1400" dirty="0"/>
                <a:t> production wastes</a:t>
              </a:r>
            </a:p>
          </p:txBody>
        </p:sp>
        <p:pic>
          <p:nvPicPr>
            <p:cNvPr id="46" name="图片 21">
              <a:extLst>
                <a:ext uri="{FF2B5EF4-FFF2-40B4-BE49-F238E27FC236}">
                  <a16:creationId xmlns:a16="http://schemas.microsoft.com/office/drawing/2014/main" id="{E862A951-FBD1-B84B-9749-2CFCD1DE0F62}"/>
                </a:ext>
              </a:extLst>
            </p:cNvPr>
            <p:cNvPicPr>
              <a:picLocks noChangeAspect="1"/>
            </p:cNvPicPr>
            <p:nvPr/>
          </p:nvPicPr>
          <p:blipFill>
            <a:blip r:embed="rId9"/>
            <a:stretch>
              <a:fillRect/>
            </a:stretch>
          </p:blipFill>
          <p:spPr>
            <a:xfrm>
              <a:off x="6143782" y="2216396"/>
              <a:ext cx="931833" cy="465423"/>
            </a:xfrm>
            <a:prstGeom prst="rect">
              <a:avLst/>
            </a:prstGeom>
          </p:spPr>
        </p:pic>
        <p:pic>
          <p:nvPicPr>
            <p:cNvPr id="48" name="图片 44">
              <a:extLst>
                <a:ext uri="{FF2B5EF4-FFF2-40B4-BE49-F238E27FC236}">
                  <a16:creationId xmlns:a16="http://schemas.microsoft.com/office/drawing/2014/main" id="{1DE6DA1F-FB04-4948-A8C5-9055CF1DBAFC}"/>
                </a:ext>
              </a:extLst>
            </p:cNvPr>
            <p:cNvPicPr>
              <a:picLocks noChangeAspect="1"/>
            </p:cNvPicPr>
            <p:nvPr/>
          </p:nvPicPr>
          <p:blipFill>
            <a:blip r:embed="rId10"/>
            <a:stretch>
              <a:fillRect/>
            </a:stretch>
          </p:blipFill>
          <p:spPr>
            <a:xfrm>
              <a:off x="7109510" y="2116164"/>
              <a:ext cx="1177853" cy="603849"/>
            </a:xfrm>
            <a:prstGeom prst="rect">
              <a:avLst/>
            </a:prstGeom>
          </p:spPr>
        </p:pic>
        <p:pic>
          <p:nvPicPr>
            <p:cNvPr id="49" name="Picture 2">
              <a:extLst>
                <a:ext uri="{FF2B5EF4-FFF2-40B4-BE49-F238E27FC236}">
                  <a16:creationId xmlns:a16="http://schemas.microsoft.com/office/drawing/2014/main" id="{8548CD99-DC37-4A4D-BEDA-3E25C260F6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19630" y="2190126"/>
              <a:ext cx="698515" cy="64741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Image result for China Petroleum and Chemical Corp. (Sinopec)">
              <a:extLst>
                <a:ext uri="{FF2B5EF4-FFF2-40B4-BE49-F238E27FC236}">
                  <a16:creationId xmlns:a16="http://schemas.microsoft.com/office/drawing/2014/main" id="{F609EFD4-1048-4644-A0F5-66C9803616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7347" y="2173548"/>
              <a:ext cx="628555" cy="64741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A6C92903-BB86-5440-997C-0B3381412874}"/>
                </a:ext>
              </a:extLst>
            </p:cNvPr>
            <p:cNvSpPr/>
            <p:nvPr/>
          </p:nvSpPr>
          <p:spPr>
            <a:xfrm>
              <a:off x="6040079" y="1534280"/>
              <a:ext cx="2399760" cy="369332"/>
            </a:xfrm>
            <a:prstGeom prst="rect">
              <a:avLst/>
            </a:prstGeom>
          </p:spPr>
          <p:txBody>
            <a:bodyPr wrap="none">
              <a:spAutoFit/>
            </a:bodyPr>
            <a:lstStyle/>
            <a:p>
              <a:r>
                <a:rPr kumimoji="1" lang="en-US" altLang="zh-CN" b="1" dirty="0">
                  <a:latin typeface="Calibri" panose="020F0502020204030204" pitchFamily="34" charset="0"/>
                  <a:cs typeface="Calibri" panose="020F0502020204030204" pitchFamily="34" charset="0"/>
                </a:rPr>
                <a:t>Competitive Landscape</a:t>
              </a:r>
              <a:endParaRPr kumimoji="1" lang="zh-CN" altLang="en-US" b="1" dirty="0">
                <a:latin typeface="Calibri" panose="020F0502020204030204" pitchFamily="34" charset="0"/>
                <a:cs typeface="Calibri" panose="020F0502020204030204" pitchFamily="34" charset="0"/>
              </a:endParaRPr>
            </a:p>
          </p:txBody>
        </p:sp>
      </p:grpSp>
      <p:sp>
        <p:nvSpPr>
          <p:cNvPr id="54" name="Rectangle 53">
            <a:extLst>
              <a:ext uri="{FF2B5EF4-FFF2-40B4-BE49-F238E27FC236}">
                <a16:creationId xmlns:a16="http://schemas.microsoft.com/office/drawing/2014/main" id="{08E02E8D-17D3-9842-ACF5-A3A56A2BCFFE}"/>
              </a:ext>
            </a:extLst>
          </p:cNvPr>
          <p:cNvSpPr/>
          <p:nvPr/>
        </p:nvSpPr>
        <p:spPr>
          <a:xfrm>
            <a:off x="6076594" y="1173841"/>
            <a:ext cx="2309030" cy="369332"/>
          </a:xfrm>
          <a:prstGeom prst="rect">
            <a:avLst/>
          </a:prstGeom>
        </p:spPr>
        <p:txBody>
          <a:bodyPr wrap="none">
            <a:spAutoFit/>
          </a:bodyPr>
          <a:lstStyle/>
          <a:p>
            <a:r>
              <a:rPr kumimoji="1" lang="en-US" altLang="zh-CN" b="1" dirty="0">
                <a:latin typeface="Calibri" panose="020F0502020204030204" pitchFamily="34" charset="0"/>
                <a:cs typeface="Calibri" panose="020F0502020204030204" pitchFamily="34" charset="0"/>
              </a:rPr>
              <a:t>Polypropylene Market</a:t>
            </a:r>
            <a:endParaRPr kumimoji="1" lang="zh-CN" altLang="en-US" b="1" dirty="0">
              <a:latin typeface="Calibri" panose="020F0502020204030204" pitchFamily="34" charset="0"/>
              <a:cs typeface="Calibri" panose="020F0502020204030204" pitchFamily="34" charset="0"/>
            </a:endParaRPr>
          </a:p>
        </p:txBody>
      </p:sp>
      <p:cxnSp>
        <p:nvCxnSpPr>
          <p:cNvPr id="55" name="Straight Connector 54">
            <a:extLst>
              <a:ext uri="{FF2B5EF4-FFF2-40B4-BE49-F238E27FC236}">
                <a16:creationId xmlns:a16="http://schemas.microsoft.com/office/drawing/2014/main" id="{B9FF54A4-0A66-8F4F-842C-78965F1A2451}"/>
              </a:ext>
            </a:extLst>
          </p:cNvPr>
          <p:cNvCxnSpPr>
            <a:cxnSpLocks/>
          </p:cNvCxnSpPr>
          <p:nvPr/>
        </p:nvCxnSpPr>
        <p:spPr>
          <a:xfrm>
            <a:off x="5774512" y="1199986"/>
            <a:ext cx="0" cy="5393854"/>
          </a:xfrm>
          <a:prstGeom prst="line">
            <a:avLst/>
          </a:prstGeom>
          <a:ln w="31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59" name="图片 10">
            <a:extLst>
              <a:ext uri="{FF2B5EF4-FFF2-40B4-BE49-F238E27FC236}">
                <a16:creationId xmlns:a16="http://schemas.microsoft.com/office/drawing/2014/main" id="{2B846E11-BB88-7941-8895-1D02179353E6}"/>
              </a:ext>
            </a:extLst>
          </p:cNvPr>
          <p:cNvPicPr>
            <a:picLocks noChangeAspect="1"/>
          </p:cNvPicPr>
          <p:nvPr/>
        </p:nvPicPr>
        <p:blipFill rotWithShape="1">
          <a:blip r:embed="rId13"/>
          <a:srcRect t="5503" r="9949"/>
          <a:stretch/>
        </p:blipFill>
        <p:spPr>
          <a:xfrm>
            <a:off x="6086786" y="1664096"/>
            <a:ext cx="2648108" cy="1652827"/>
          </a:xfrm>
          <a:prstGeom prst="rect">
            <a:avLst/>
          </a:prstGeom>
        </p:spPr>
      </p:pic>
      <p:sp>
        <p:nvSpPr>
          <p:cNvPr id="60" name="文本框 11">
            <a:extLst>
              <a:ext uri="{FF2B5EF4-FFF2-40B4-BE49-F238E27FC236}">
                <a16:creationId xmlns:a16="http://schemas.microsoft.com/office/drawing/2014/main" id="{DFFB4C85-D776-C941-9D40-6EFA5C4F4EBE}"/>
              </a:ext>
            </a:extLst>
          </p:cNvPr>
          <p:cNvSpPr txBox="1"/>
          <p:nvPr/>
        </p:nvSpPr>
        <p:spPr>
          <a:xfrm>
            <a:off x="6262361" y="3505780"/>
            <a:ext cx="2546920" cy="523220"/>
          </a:xfrm>
          <a:prstGeom prst="rect">
            <a:avLst/>
          </a:prstGeom>
          <a:noFill/>
        </p:spPr>
        <p:txBody>
          <a:bodyPr wrap="square" rtlCol="0">
            <a:spAutoFit/>
          </a:bodyPr>
          <a:lstStyle/>
          <a:p>
            <a:r>
              <a:rPr kumimoji="1" lang="en-US" altLang="zh-CN" sz="1400" dirty="0">
                <a:solidFill>
                  <a:srgbClr val="C00000"/>
                </a:solidFill>
                <a:latin typeface="Calibri" panose="020F0502020204030204" pitchFamily="34" charset="0"/>
                <a:cs typeface="Calibri" panose="020F0502020204030204" pitchFamily="34" charset="0"/>
              </a:rPr>
              <a:t>Global pp Production Volume (2001 - 2018)</a:t>
            </a:r>
            <a:endParaRPr kumimoji="1" lang="zh-CN" altLang="en-US" sz="1400" dirty="0">
              <a:solidFill>
                <a:srgbClr val="C00000"/>
              </a:solidFill>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5CCB365-E01A-6E47-975F-BFCFF8851F06}"/>
              </a:ext>
            </a:extLst>
          </p:cNvPr>
          <p:cNvSpPr/>
          <p:nvPr/>
        </p:nvSpPr>
        <p:spPr>
          <a:xfrm>
            <a:off x="8919572" y="1834734"/>
            <a:ext cx="3333541" cy="369332"/>
          </a:xfrm>
          <a:prstGeom prst="rect">
            <a:avLst/>
          </a:prstGeom>
        </p:spPr>
        <p:txBody>
          <a:bodyPr wrap="square">
            <a:spAutoFit/>
          </a:bodyPr>
          <a:lstStyle/>
          <a:p>
            <a:pPr marL="285750" indent="-285750">
              <a:buFont typeface="Arial" panose="020B0604020202020204" pitchFamily="34" charset="0"/>
              <a:buChar char="•"/>
            </a:pPr>
            <a:r>
              <a:rPr kumimoji="1" lang="en-US" altLang="zh-CN" b="1" dirty="0">
                <a:latin typeface="Calibri" panose="020F0502020204030204" pitchFamily="34" charset="0"/>
                <a:cs typeface="Calibri" panose="020F0502020204030204" pitchFamily="34" charset="0"/>
              </a:rPr>
              <a:t>$97 billion </a:t>
            </a:r>
            <a:r>
              <a:rPr kumimoji="1" lang="en-US" altLang="zh-CN" dirty="0">
                <a:latin typeface="Calibri" panose="020F0502020204030204" pitchFamily="34" charset="0"/>
                <a:cs typeface="Calibri" panose="020F0502020204030204" pitchFamily="34" charset="0"/>
              </a:rPr>
              <a:t>MKT size in 2018</a:t>
            </a:r>
          </a:p>
        </p:txBody>
      </p:sp>
      <p:sp>
        <p:nvSpPr>
          <p:cNvPr id="70" name="Rectangle 69">
            <a:extLst>
              <a:ext uri="{FF2B5EF4-FFF2-40B4-BE49-F238E27FC236}">
                <a16:creationId xmlns:a16="http://schemas.microsoft.com/office/drawing/2014/main" id="{DF7319E8-6F5F-E140-A046-E193FE2C2E30}"/>
              </a:ext>
            </a:extLst>
          </p:cNvPr>
          <p:cNvSpPr/>
          <p:nvPr/>
        </p:nvSpPr>
        <p:spPr>
          <a:xfrm>
            <a:off x="8922125" y="2339088"/>
            <a:ext cx="3147435" cy="1200329"/>
          </a:xfrm>
          <a:prstGeom prst="rect">
            <a:avLst/>
          </a:prstGeom>
        </p:spPr>
        <p:txBody>
          <a:bodyPr wrap="square">
            <a:spAutoFit/>
          </a:bodyPr>
          <a:lstStyle/>
          <a:p>
            <a:pPr marL="285750" indent="-285750">
              <a:buFont typeface="Arial" panose="020B0604020202020204" pitchFamily="34" charset="0"/>
              <a:buChar char="•"/>
            </a:pPr>
            <a:r>
              <a:rPr kumimoji="1" lang="en-US" altLang="zh-CN" b="1" dirty="0">
                <a:latin typeface="Calibri" panose="020F0502020204030204" pitchFamily="34" charset="0"/>
                <a:cs typeface="Calibri" panose="020F0502020204030204" pitchFamily="34" charset="0"/>
              </a:rPr>
              <a:t>6.0% </a:t>
            </a:r>
            <a:r>
              <a:rPr kumimoji="1" lang="en-US" altLang="zh-CN" dirty="0">
                <a:latin typeface="Calibri" panose="020F0502020204030204" pitchFamily="34" charset="0"/>
                <a:cs typeface="Calibri" panose="020F0502020204030204" pitchFamily="34" charset="0"/>
              </a:rPr>
              <a:t>CAGR until 2026</a:t>
            </a:r>
          </a:p>
          <a:p>
            <a:pPr marL="285750" indent="-285750">
              <a:buFont typeface="Arial" panose="020B0604020202020204" pitchFamily="34" charset="0"/>
              <a:buChar char="•"/>
            </a:pPr>
            <a:endParaRPr kumimoji="1"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kumimoji="1" lang="en-US" altLang="zh-CN" b="1" dirty="0">
                <a:latin typeface="Calibri" panose="020F0502020204030204" pitchFamily="34" charset="0"/>
                <a:cs typeface="Calibri" panose="020F0502020204030204" pitchFamily="34" charset="0"/>
              </a:rPr>
              <a:t>Increasing</a:t>
            </a:r>
            <a:r>
              <a:rPr kumimoji="1" lang="en-US" altLang="zh-CN" dirty="0">
                <a:latin typeface="Calibri" panose="020F0502020204030204" pitchFamily="34" charset="0"/>
                <a:cs typeface="Calibri" panose="020F0502020204030204" pitchFamily="34" charset="0"/>
              </a:rPr>
              <a:t> demands in packaging industry</a:t>
            </a:r>
            <a:endParaRPr lang="en-US" dirty="0"/>
          </a:p>
        </p:txBody>
      </p:sp>
      <p:cxnSp>
        <p:nvCxnSpPr>
          <p:cNvPr id="72" name="Straight Connector 71">
            <a:extLst>
              <a:ext uri="{FF2B5EF4-FFF2-40B4-BE49-F238E27FC236}">
                <a16:creationId xmlns:a16="http://schemas.microsoft.com/office/drawing/2014/main" id="{F34DC6ED-349A-C04B-A314-BC46C7963C1C}"/>
              </a:ext>
            </a:extLst>
          </p:cNvPr>
          <p:cNvCxnSpPr>
            <a:cxnSpLocks/>
          </p:cNvCxnSpPr>
          <p:nvPr/>
        </p:nvCxnSpPr>
        <p:spPr>
          <a:xfrm>
            <a:off x="103745" y="3567481"/>
            <a:ext cx="5557923" cy="27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4753BD5-CA8F-BD43-8AAA-F6F4A8B409E1}"/>
              </a:ext>
            </a:extLst>
          </p:cNvPr>
          <p:cNvCxnSpPr>
            <a:cxnSpLocks/>
          </p:cNvCxnSpPr>
          <p:nvPr/>
        </p:nvCxnSpPr>
        <p:spPr>
          <a:xfrm>
            <a:off x="6173628" y="4164391"/>
            <a:ext cx="5557923" cy="27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D8F3F1CC-F122-DE40-8B4C-D7B876B7BE0D}"/>
              </a:ext>
            </a:extLst>
          </p:cNvPr>
          <p:cNvGrpSpPr/>
          <p:nvPr/>
        </p:nvGrpSpPr>
        <p:grpSpPr>
          <a:xfrm>
            <a:off x="11009635" y="60014"/>
            <a:ext cx="1059925" cy="473948"/>
            <a:chOff x="11105956" y="73193"/>
            <a:chExt cx="1059925" cy="473948"/>
          </a:xfrm>
        </p:grpSpPr>
        <p:pic>
          <p:nvPicPr>
            <p:cNvPr id="77" name="Picture 76">
              <a:extLst>
                <a:ext uri="{FF2B5EF4-FFF2-40B4-BE49-F238E27FC236}">
                  <a16:creationId xmlns:a16="http://schemas.microsoft.com/office/drawing/2014/main" id="{0B04D402-7193-4A45-A0F6-7CC8DF834ABE}"/>
                </a:ext>
              </a:extLst>
            </p:cNvPr>
            <p:cNvPicPr>
              <a:picLocks noChangeAspect="1"/>
            </p:cNvPicPr>
            <p:nvPr/>
          </p:nvPicPr>
          <p:blipFill rotWithShape="1">
            <a:blip r:embed="rId14"/>
            <a:srcRect l="1" t="7746" r="-1" b="-2"/>
            <a:stretch/>
          </p:blipFill>
          <p:spPr>
            <a:xfrm>
              <a:off x="11652142" y="73193"/>
              <a:ext cx="513739" cy="473948"/>
            </a:xfrm>
            <a:prstGeom prst="rect">
              <a:avLst/>
            </a:prstGeom>
          </p:spPr>
        </p:pic>
        <p:pic>
          <p:nvPicPr>
            <p:cNvPr id="78" name="Picture 77">
              <a:extLst>
                <a:ext uri="{FF2B5EF4-FFF2-40B4-BE49-F238E27FC236}">
                  <a16:creationId xmlns:a16="http://schemas.microsoft.com/office/drawing/2014/main" id="{2AD54CED-1B46-E049-AD3B-2C5419AFE361}"/>
                </a:ext>
              </a:extLst>
            </p:cNvPr>
            <p:cNvPicPr>
              <a:picLocks noChangeAspect="1"/>
            </p:cNvPicPr>
            <p:nvPr/>
          </p:nvPicPr>
          <p:blipFill>
            <a:blip r:embed="rId15"/>
            <a:stretch>
              <a:fillRect/>
            </a:stretch>
          </p:blipFill>
          <p:spPr>
            <a:xfrm>
              <a:off x="11105956" y="149700"/>
              <a:ext cx="358864" cy="316245"/>
            </a:xfrm>
            <a:prstGeom prst="rect">
              <a:avLst/>
            </a:prstGeom>
          </p:spPr>
        </p:pic>
        <p:cxnSp>
          <p:nvCxnSpPr>
            <p:cNvPr id="80" name="Straight Connector 79">
              <a:extLst>
                <a:ext uri="{FF2B5EF4-FFF2-40B4-BE49-F238E27FC236}">
                  <a16:creationId xmlns:a16="http://schemas.microsoft.com/office/drawing/2014/main" id="{6C70A325-9055-164C-8A39-1F5BCCB87FE3}"/>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Slide Number Placeholder 82">
            <a:extLst>
              <a:ext uri="{FF2B5EF4-FFF2-40B4-BE49-F238E27FC236}">
                <a16:creationId xmlns:a16="http://schemas.microsoft.com/office/drawing/2014/main" id="{EAC80B52-B0D0-E241-9CDA-DC9B5AE92736}"/>
              </a:ext>
            </a:extLst>
          </p:cNvPr>
          <p:cNvSpPr>
            <a:spLocks noGrp="1"/>
          </p:cNvSpPr>
          <p:nvPr>
            <p:ph type="sldNum" sz="quarter" idx="12"/>
          </p:nvPr>
        </p:nvSpPr>
        <p:spPr/>
        <p:txBody>
          <a:bodyPr/>
          <a:lstStyle/>
          <a:p>
            <a:fld id="{36C32D79-5CDA-D54C-9935-8837F3350F1E}" type="slidenum">
              <a:rPr lang="en-US" smtClean="0"/>
              <a:t>3</a:t>
            </a:fld>
            <a:endParaRPr lang="en-US"/>
          </a:p>
        </p:txBody>
      </p:sp>
    </p:spTree>
    <p:extLst>
      <p:ext uri="{BB962C8B-B14F-4D97-AF65-F5344CB8AC3E}">
        <p14:creationId xmlns:p14="http://schemas.microsoft.com/office/powerpoint/2010/main" val="3685570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B43768-844F-4148-A415-2CFB2D265BAC}"/>
              </a:ext>
            </a:extLst>
          </p:cNvPr>
          <p:cNvSpPr txBox="1"/>
          <p:nvPr/>
        </p:nvSpPr>
        <p:spPr>
          <a:xfrm>
            <a:off x="-10593993" y="4479010"/>
            <a:ext cx="2113271" cy="369332"/>
          </a:xfrm>
          <a:prstGeom prst="rect">
            <a:avLst/>
          </a:prstGeom>
          <a:noFill/>
          <a:ln>
            <a:noFill/>
          </a:ln>
        </p:spPr>
        <p:txBody>
          <a:bodyPr wrap="none" rtlCol="0">
            <a:spAutoFit/>
          </a:bodyPr>
          <a:lstStyle/>
          <a:p>
            <a:r>
              <a:rPr lang="en-US" dirty="0"/>
              <a:t>Project Architecture </a:t>
            </a:r>
          </a:p>
        </p:txBody>
      </p:sp>
      <p:sp>
        <p:nvSpPr>
          <p:cNvPr id="5" name="TextBox 4">
            <a:extLst>
              <a:ext uri="{FF2B5EF4-FFF2-40B4-BE49-F238E27FC236}">
                <a16:creationId xmlns:a16="http://schemas.microsoft.com/office/drawing/2014/main" id="{9A160875-B651-204E-A753-A3322FA58A52}"/>
              </a:ext>
            </a:extLst>
          </p:cNvPr>
          <p:cNvSpPr txBox="1"/>
          <p:nvPr/>
        </p:nvSpPr>
        <p:spPr>
          <a:xfrm>
            <a:off x="-3876378" y="1861598"/>
            <a:ext cx="2249205" cy="369332"/>
          </a:xfrm>
          <a:prstGeom prst="rect">
            <a:avLst/>
          </a:prstGeom>
          <a:noFill/>
          <a:ln>
            <a:noFill/>
          </a:ln>
        </p:spPr>
        <p:txBody>
          <a:bodyPr wrap="none" rtlCol="0">
            <a:spAutoFit/>
          </a:bodyPr>
          <a:lstStyle/>
          <a:p>
            <a:r>
              <a:rPr lang="en-US" dirty="0"/>
              <a:t>Approach &amp; Methods </a:t>
            </a:r>
          </a:p>
        </p:txBody>
      </p:sp>
      <p:sp>
        <p:nvSpPr>
          <p:cNvPr id="15" name="文本框 18">
            <a:extLst>
              <a:ext uri="{FF2B5EF4-FFF2-40B4-BE49-F238E27FC236}">
                <a16:creationId xmlns:a16="http://schemas.microsoft.com/office/drawing/2014/main" id="{C746CF9F-ADC2-A045-AA18-B8F69D95D795}"/>
              </a:ext>
            </a:extLst>
          </p:cNvPr>
          <p:cNvSpPr txBox="1"/>
          <p:nvPr/>
        </p:nvSpPr>
        <p:spPr>
          <a:xfrm>
            <a:off x="5911995" y="3939523"/>
            <a:ext cx="248038" cy="369332"/>
          </a:xfrm>
          <a:prstGeom prst="rect">
            <a:avLst/>
          </a:prstGeom>
          <a:noFill/>
          <a:ln>
            <a:noFill/>
          </a:ln>
        </p:spPr>
        <p:txBody>
          <a:bodyPr wrap="none" rtlCol="0">
            <a:spAutoFit/>
          </a:bodyPr>
          <a:lstStyle/>
          <a:p>
            <a:endParaRPr kumimoji="1" lang="zh-CN" altLang="en-US" dirty="0">
              <a:latin typeface="+mj-lt"/>
              <a:cs typeface="Calibri" panose="020F0502020204030204" pitchFamily="34" charset="0"/>
            </a:endParaRPr>
          </a:p>
        </p:txBody>
      </p:sp>
      <p:grpSp>
        <p:nvGrpSpPr>
          <p:cNvPr id="3" name="Group 2">
            <a:extLst>
              <a:ext uri="{FF2B5EF4-FFF2-40B4-BE49-F238E27FC236}">
                <a16:creationId xmlns:a16="http://schemas.microsoft.com/office/drawing/2014/main" id="{66C015DF-3DA2-824A-9BCE-C5D5D95A626B}"/>
              </a:ext>
            </a:extLst>
          </p:cNvPr>
          <p:cNvGrpSpPr/>
          <p:nvPr/>
        </p:nvGrpSpPr>
        <p:grpSpPr>
          <a:xfrm>
            <a:off x="5709026" y="4118937"/>
            <a:ext cx="6004070" cy="2047004"/>
            <a:chOff x="5983715" y="2194353"/>
            <a:chExt cx="6004070" cy="2047004"/>
          </a:xfrm>
        </p:grpSpPr>
        <p:sp>
          <p:nvSpPr>
            <p:cNvPr id="11" name="文本框 5">
              <a:extLst>
                <a:ext uri="{FF2B5EF4-FFF2-40B4-BE49-F238E27FC236}">
                  <a16:creationId xmlns:a16="http://schemas.microsoft.com/office/drawing/2014/main" id="{53271B14-A283-7243-A3C2-92F97D5C84CD}"/>
                </a:ext>
              </a:extLst>
            </p:cNvPr>
            <p:cNvSpPr txBox="1"/>
            <p:nvPr/>
          </p:nvSpPr>
          <p:spPr>
            <a:xfrm>
              <a:off x="5983715" y="2194353"/>
              <a:ext cx="6004070" cy="369332"/>
            </a:xfrm>
            <a:prstGeom prst="rect">
              <a:avLst/>
            </a:prstGeom>
            <a:noFill/>
            <a:ln>
              <a:noFill/>
            </a:ln>
          </p:spPr>
          <p:txBody>
            <a:bodyPr wrap="square" rtlCol="0">
              <a:spAutoFit/>
            </a:bodyPr>
            <a:lstStyle/>
            <a:p>
              <a:pPr marL="285750" indent="-28575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Facilitate manufacturing cycle to reduce waste </a:t>
              </a:r>
              <a:r>
                <a:rPr kumimoji="1" lang="en-US" altLang="zh-CN" b="1" dirty="0">
                  <a:latin typeface="Calibri" panose="020F0502020204030204" pitchFamily="34" charset="0"/>
                  <a:cs typeface="Calibri" panose="020F0502020204030204" pitchFamily="34" charset="0"/>
                </a:rPr>
                <a:t>production</a:t>
              </a:r>
              <a:endParaRPr kumimoji="1" lang="zh-CN" altLang="en-US" b="1" dirty="0">
                <a:latin typeface="Calibri" panose="020F0502020204030204" pitchFamily="34" charset="0"/>
                <a:cs typeface="Calibri" panose="020F0502020204030204" pitchFamily="34" charset="0"/>
              </a:endParaRPr>
            </a:p>
          </p:txBody>
        </p:sp>
        <p:sp>
          <p:nvSpPr>
            <p:cNvPr id="12" name="文本框 8">
              <a:extLst>
                <a:ext uri="{FF2B5EF4-FFF2-40B4-BE49-F238E27FC236}">
                  <a16:creationId xmlns:a16="http://schemas.microsoft.com/office/drawing/2014/main" id="{5B6CB102-4FB4-664E-BF35-F0CB88425517}"/>
                </a:ext>
              </a:extLst>
            </p:cNvPr>
            <p:cNvSpPr txBox="1"/>
            <p:nvPr/>
          </p:nvSpPr>
          <p:spPr>
            <a:xfrm>
              <a:off x="5995082" y="2494057"/>
              <a:ext cx="4861835" cy="369332"/>
            </a:xfrm>
            <a:prstGeom prst="rect">
              <a:avLst/>
            </a:prstGeom>
            <a:noFill/>
            <a:ln>
              <a:noFill/>
            </a:ln>
          </p:spPr>
          <p:txBody>
            <a:bodyPr wrap="square" rtlCol="0">
              <a:spAutoFit/>
            </a:bodyPr>
            <a:lstStyle/>
            <a:p>
              <a:endParaRPr kumimoji="1" lang="zh-CN" altLang="en-US" dirty="0">
                <a:latin typeface="Calibri" panose="020F0502020204030204" pitchFamily="34" charset="0"/>
                <a:cs typeface="Calibri" panose="020F0502020204030204" pitchFamily="34" charset="0"/>
              </a:endParaRPr>
            </a:p>
          </p:txBody>
        </p:sp>
        <p:sp>
          <p:nvSpPr>
            <p:cNvPr id="19" name="文本框 32">
              <a:extLst>
                <a:ext uri="{FF2B5EF4-FFF2-40B4-BE49-F238E27FC236}">
                  <a16:creationId xmlns:a16="http://schemas.microsoft.com/office/drawing/2014/main" id="{2B2FF0BF-128E-6744-A149-C3A9747915BC}"/>
                </a:ext>
              </a:extLst>
            </p:cNvPr>
            <p:cNvSpPr txBox="1"/>
            <p:nvPr/>
          </p:nvSpPr>
          <p:spPr>
            <a:xfrm>
              <a:off x="5988559" y="2764029"/>
              <a:ext cx="5365241" cy="1477328"/>
            </a:xfrm>
            <a:prstGeom prst="rect">
              <a:avLst/>
            </a:prstGeom>
            <a:noFill/>
            <a:ln>
              <a:noFill/>
            </a:ln>
          </p:spPr>
          <p:txBody>
            <a:bodyPr wrap="square" rtlCol="0">
              <a:spAutoFit/>
            </a:bodyPr>
            <a:lstStyle/>
            <a:p>
              <a:pPr marL="285750" indent="-28575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Optimize content ratio for smarter </a:t>
              </a:r>
              <a:r>
                <a:rPr kumimoji="1" lang="en-US" altLang="zh-CN" b="1" dirty="0">
                  <a:latin typeface="Calibri" panose="020F0502020204030204" pitchFamily="34" charset="0"/>
                  <a:cs typeface="Calibri" panose="020F0502020204030204" pitchFamily="34" charset="0"/>
                </a:rPr>
                <a:t>procurement</a:t>
              </a:r>
            </a:p>
            <a:p>
              <a:endParaRPr kumimoji="1"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Increase </a:t>
              </a:r>
              <a:r>
                <a:rPr kumimoji="1" lang="en-US" altLang="zh-CN" b="1" dirty="0">
                  <a:latin typeface="Calibri" panose="020F0502020204030204" pitchFamily="34" charset="0"/>
                  <a:cs typeface="Calibri" panose="020F0502020204030204" pitchFamily="34" charset="0"/>
                </a:rPr>
                <a:t>revenue</a:t>
              </a:r>
            </a:p>
            <a:p>
              <a:pPr marL="285750" indent="-285750">
                <a:buFont typeface="Arial" panose="020B0604020202020204" pitchFamily="34" charset="0"/>
                <a:buChar char="•"/>
              </a:pPr>
              <a:endParaRPr kumimoji="1"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Raise </a:t>
              </a:r>
              <a:r>
                <a:rPr kumimoji="1" lang="en-US" altLang="zh-CN" b="1" dirty="0">
                  <a:latin typeface="Calibri" panose="020F0502020204030204" pitchFamily="34" charset="0"/>
                  <a:cs typeface="Calibri" panose="020F0502020204030204" pitchFamily="34" charset="0"/>
                </a:rPr>
                <a:t>brand</a:t>
              </a:r>
              <a:r>
                <a:rPr kumimoji="1" lang="en-US" altLang="zh-CN" dirty="0">
                  <a:latin typeface="Calibri" panose="020F0502020204030204" pitchFamily="34" charset="0"/>
                  <a:cs typeface="Calibri" panose="020F0502020204030204" pitchFamily="34" charset="0"/>
                </a:rPr>
                <a:t> reliability</a:t>
              </a:r>
            </a:p>
          </p:txBody>
        </p:sp>
      </p:grpSp>
      <p:sp>
        <p:nvSpPr>
          <p:cNvPr id="25" name="文本框 5">
            <a:extLst>
              <a:ext uri="{FF2B5EF4-FFF2-40B4-BE49-F238E27FC236}">
                <a16:creationId xmlns:a16="http://schemas.microsoft.com/office/drawing/2014/main" id="{F7A3602A-BFCF-AD46-9660-07CD06D391EC}"/>
              </a:ext>
            </a:extLst>
          </p:cNvPr>
          <p:cNvSpPr txBox="1"/>
          <p:nvPr/>
        </p:nvSpPr>
        <p:spPr>
          <a:xfrm>
            <a:off x="420941" y="771131"/>
            <a:ext cx="3490379" cy="400110"/>
          </a:xfrm>
          <a:prstGeom prst="rect">
            <a:avLst/>
          </a:prstGeom>
          <a:noFill/>
        </p:spPr>
        <p:txBody>
          <a:bodyPr wrap="none" rtlCol="0">
            <a:spAutoFit/>
          </a:bodyPr>
          <a:lstStyle/>
          <a:p>
            <a:r>
              <a:rPr kumimoji="1" lang="en-US" altLang="zh-CN" sz="2000" b="1" dirty="0">
                <a:latin typeface="Calibri" panose="020F0502020204030204" pitchFamily="34" charset="0"/>
                <a:cs typeface="Calibri" panose="020F0502020204030204" pitchFamily="34" charset="0"/>
              </a:rPr>
              <a:t>Current Manufacturing Process</a:t>
            </a:r>
            <a:endParaRPr kumimoji="1" lang="zh-CN" altLang="en-US" sz="2000" b="1" dirty="0">
              <a:latin typeface="Calibri" panose="020F0502020204030204" pitchFamily="34" charset="0"/>
              <a:cs typeface="Calibri" panose="020F0502020204030204" pitchFamily="34" charset="0"/>
            </a:endParaRPr>
          </a:p>
        </p:txBody>
      </p:sp>
      <p:sp>
        <p:nvSpPr>
          <p:cNvPr id="26" name="文本框 85">
            <a:extLst>
              <a:ext uri="{FF2B5EF4-FFF2-40B4-BE49-F238E27FC236}">
                <a16:creationId xmlns:a16="http://schemas.microsoft.com/office/drawing/2014/main" id="{C508F39A-B468-5C46-AC8A-62C9A3898C46}"/>
              </a:ext>
            </a:extLst>
          </p:cNvPr>
          <p:cNvSpPr txBox="1"/>
          <p:nvPr/>
        </p:nvSpPr>
        <p:spPr>
          <a:xfrm>
            <a:off x="208508" y="1155282"/>
            <a:ext cx="4617997" cy="646331"/>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The R700 Product Line at the Texas plant only produces </a:t>
            </a:r>
            <a:r>
              <a:rPr kumimoji="1" lang="en-US" altLang="zh-CN" b="1" dirty="0">
                <a:solidFill>
                  <a:srgbClr val="C00000"/>
                </a:solidFill>
                <a:latin typeface="Calibri" panose="020F0502020204030204" pitchFamily="34" charset="0"/>
                <a:cs typeface="Calibri" panose="020F0502020204030204" pitchFamily="34" charset="0"/>
              </a:rPr>
              <a:t>polypropylene (PP)</a:t>
            </a:r>
            <a:r>
              <a:rPr kumimoji="1" lang="en-US" altLang="zh-CN" dirty="0">
                <a:latin typeface="Calibri" panose="020F0502020204030204" pitchFamily="34" charset="0"/>
                <a:cs typeface="Calibri" panose="020F0502020204030204" pitchFamily="34" charset="0"/>
              </a:rPr>
              <a:t> of various types.</a:t>
            </a:r>
            <a:endParaRPr kumimoji="1" lang="zh-CN" altLang="en-US" dirty="0">
              <a:latin typeface="Calibri" panose="020F0502020204030204" pitchFamily="34" charset="0"/>
              <a:cs typeface="Calibri" panose="020F0502020204030204" pitchFamily="34" charset="0"/>
            </a:endParaRPr>
          </a:p>
        </p:txBody>
      </p:sp>
      <p:grpSp>
        <p:nvGrpSpPr>
          <p:cNvPr id="27" name="Group 26">
            <a:extLst>
              <a:ext uri="{FF2B5EF4-FFF2-40B4-BE49-F238E27FC236}">
                <a16:creationId xmlns:a16="http://schemas.microsoft.com/office/drawing/2014/main" id="{1801A360-4FB8-CF48-8214-A18999A16545}"/>
              </a:ext>
            </a:extLst>
          </p:cNvPr>
          <p:cNvGrpSpPr/>
          <p:nvPr/>
        </p:nvGrpSpPr>
        <p:grpSpPr>
          <a:xfrm>
            <a:off x="703992" y="1692003"/>
            <a:ext cx="4420901" cy="2698891"/>
            <a:chOff x="604893" y="2379914"/>
            <a:chExt cx="6316369" cy="3440324"/>
          </a:xfrm>
        </p:grpSpPr>
        <p:sp>
          <p:nvSpPr>
            <p:cNvPr id="28" name="罐形 38">
              <a:extLst>
                <a:ext uri="{FF2B5EF4-FFF2-40B4-BE49-F238E27FC236}">
                  <a16:creationId xmlns:a16="http://schemas.microsoft.com/office/drawing/2014/main" id="{921A6CCB-5EE5-594E-8E36-74EF7DCC7729}"/>
                </a:ext>
              </a:extLst>
            </p:cNvPr>
            <p:cNvSpPr/>
            <p:nvPr/>
          </p:nvSpPr>
          <p:spPr>
            <a:xfrm>
              <a:off x="853625" y="3603737"/>
              <a:ext cx="1308768" cy="1101386"/>
            </a:xfrm>
            <a:prstGeom prst="can">
              <a:avLst/>
            </a:prstGeom>
            <a:solidFill>
              <a:srgbClr val="C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Calibri" panose="020F0502020204030204" pitchFamily="34" charset="0"/>
                <a:cs typeface="Calibri" panose="020F0502020204030204" pitchFamily="34" charset="0"/>
              </a:endParaRPr>
            </a:p>
          </p:txBody>
        </p:sp>
        <p:sp>
          <p:nvSpPr>
            <p:cNvPr id="29" name="文本框 21">
              <a:extLst>
                <a:ext uri="{FF2B5EF4-FFF2-40B4-BE49-F238E27FC236}">
                  <a16:creationId xmlns:a16="http://schemas.microsoft.com/office/drawing/2014/main" id="{19558E7B-2761-2B49-8B0D-33FD2E5ED584}"/>
                </a:ext>
              </a:extLst>
            </p:cNvPr>
            <p:cNvSpPr txBox="1"/>
            <p:nvPr/>
          </p:nvSpPr>
          <p:spPr>
            <a:xfrm>
              <a:off x="1072298" y="4103580"/>
              <a:ext cx="1014046" cy="313862"/>
            </a:xfrm>
            <a:prstGeom prst="rect">
              <a:avLst/>
            </a:prstGeom>
            <a:noFill/>
          </p:spPr>
          <p:txBody>
            <a:bodyPr wrap="square" rtlCol="0">
              <a:spAutoFit/>
            </a:bodyPr>
            <a:lstStyle/>
            <a:p>
              <a:r>
                <a:rPr kumimoji="1" lang="en-US" altLang="zh-CN" sz="1000" b="1" dirty="0">
                  <a:solidFill>
                    <a:schemeClr val="bg1"/>
                  </a:solidFill>
                  <a:latin typeface="Calibri" panose="020F0502020204030204" pitchFamily="34" charset="0"/>
                  <a:cs typeface="Calibri" panose="020F0502020204030204" pitchFamily="34" charset="0"/>
                </a:rPr>
                <a:t>  Reactor</a:t>
              </a:r>
              <a:endParaRPr kumimoji="1" lang="zh-CN" altLang="en-US" sz="1000" b="1" dirty="0">
                <a:solidFill>
                  <a:schemeClr val="bg1"/>
                </a:solidFill>
                <a:latin typeface="Calibri" panose="020F0502020204030204" pitchFamily="34" charset="0"/>
                <a:cs typeface="Calibri" panose="020F0502020204030204" pitchFamily="34" charset="0"/>
              </a:endParaRPr>
            </a:p>
          </p:txBody>
        </p:sp>
        <p:grpSp>
          <p:nvGrpSpPr>
            <p:cNvPr id="30" name="组合 28">
              <a:extLst>
                <a:ext uri="{FF2B5EF4-FFF2-40B4-BE49-F238E27FC236}">
                  <a16:creationId xmlns:a16="http://schemas.microsoft.com/office/drawing/2014/main" id="{D4A87F05-0B03-6D4F-984D-98B7B3157C6D}"/>
                </a:ext>
              </a:extLst>
            </p:cNvPr>
            <p:cNvGrpSpPr/>
            <p:nvPr/>
          </p:nvGrpSpPr>
          <p:grpSpPr>
            <a:xfrm>
              <a:off x="871678" y="2710096"/>
              <a:ext cx="1073981" cy="369261"/>
              <a:chOff x="436639" y="2551398"/>
              <a:chExt cx="1432326" cy="494216"/>
            </a:xfrm>
            <a:solidFill>
              <a:srgbClr val="C00000">
                <a:alpha val="64000"/>
              </a:srgbClr>
            </a:solidFill>
          </p:grpSpPr>
          <p:sp>
            <p:nvSpPr>
              <p:cNvPr id="61" name="矩形 22">
                <a:extLst>
                  <a:ext uri="{FF2B5EF4-FFF2-40B4-BE49-F238E27FC236}">
                    <a16:creationId xmlns:a16="http://schemas.microsoft.com/office/drawing/2014/main" id="{9222D340-FEF6-954B-B2B4-BA3802502505}"/>
                  </a:ext>
                </a:extLst>
              </p:cNvPr>
              <p:cNvSpPr/>
              <p:nvPr/>
            </p:nvSpPr>
            <p:spPr>
              <a:xfrm>
                <a:off x="436639" y="2551398"/>
                <a:ext cx="1379095" cy="4942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Calibri" panose="020F0502020204030204" pitchFamily="34" charset="0"/>
                  <a:cs typeface="Calibri" panose="020F0502020204030204" pitchFamily="34" charset="0"/>
                </a:endParaRPr>
              </a:p>
            </p:txBody>
          </p:sp>
          <p:sp>
            <p:nvSpPr>
              <p:cNvPr id="62" name="文本框 23">
                <a:extLst>
                  <a:ext uri="{FF2B5EF4-FFF2-40B4-BE49-F238E27FC236}">
                    <a16:creationId xmlns:a16="http://schemas.microsoft.com/office/drawing/2014/main" id="{20D22E11-A947-AD45-90DB-3C8D83B469F0}"/>
                  </a:ext>
                </a:extLst>
              </p:cNvPr>
              <p:cNvSpPr txBox="1"/>
              <p:nvPr/>
            </p:nvSpPr>
            <p:spPr>
              <a:xfrm>
                <a:off x="484678" y="2612702"/>
                <a:ext cx="1384287" cy="420070"/>
              </a:xfrm>
              <a:prstGeom prst="rect">
                <a:avLst/>
              </a:prstGeom>
              <a:noFill/>
              <a:ln>
                <a:noFill/>
              </a:ln>
            </p:spPr>
            <p:txBody>
              <a:bodyPr wrap="none" rtlCol="0">
                <a:spAutoFit/>
              </a:bodyPr>
              <a:lstStyle/>
              <a:p>
                <a:r>
                  <a:rPr kumimoji="1" lang="en-US" altLang="zh-CN" sz="1000" b="1" dirty="0">
                    <a:solidFill>
                      <a:schemeClr val="bg1"/>
                    </a:solidFill>
                    <a:latin typeface="Calibri" panose="020F0502020204030204" pitchFamily="34" charset="0"/>
                    <a:cs typeface="Calibri" panose="020F0502020204030204" pitchFamily="34" charset="0"/>
                  </a:rPr>
                  <a:t>Propylene</a:t>
                </a:r>
                <a:endParaRPr kumimoji="1" lang="zh-CN" altLang="en-US" sz="1000" b="1" dirty="0">
                  <a:solidFill>
                    <a:schemeClr val="bg1"/>
                  </a:solidFill>
                  <a:latin typeface="Calibri" panose="020F0502020204030204" pitchFamily="34" charset="0"/>
                  <a:cs typeface="Calibri" panose="020F0502020204030204" pitchFamily="34" charset="0"/>
                </a:endParaRPr>
              </a:p>
            </p:txBody>
          </p:sp>
        </p:grpSp>
        <p:grpSp>
          <p:nvGrpSpPr>
            <p:cNvPr id="31" name="组合 29">
              <a:extLst>
                <a:ext uri="{FF2B5EF4-FFF2-40B4-BE49-F238E27FC236}">
                  <a16:creationId xmlns:a16="http://schemas.microsoft.com/office/drawing/2014/main" id="{4679A058-C1CE-E347-9FC8-4C6AB033C06D}"/>
                </a:ext>
              </a:extLst>
            </p:cNvPr>
            <p:cNvGrpSpPr/>
            <p:nvPr/>
          </p:nvGrpSpPr>
          <p:grpSpPr>
            <a:xfrm>
              <a:off x="1962659" y="2707200"/>
              <a:ext cx="1087427" cy="372158"/>
              <a:chOff x="436639" y="2564364"/>
              <a:chExt cx="1472775" cy="481248"/>
            </a:xfrm>
            <a:solidFill>
              <a:srgbClr val="C00000">
                <a:alpha val="64000"/>
              </a:srgbClr>
            </a:solidFill>
          </p:grpSpPr>
          <p:sp>
            <p:nvSpPr>
              <p:cNvPr id="59" name="矩形 30">
                <a:extLst>
                  <a:ext uri="{FF2B5EF4-FFF2-40B4-BE49-F238E27FC236}">
                    <a16:creationId xmlns:a16="http://schemas.microsoft.com/office/drawing/2014/main" id="{E7AC0217-CDA6-1249-8D43-F2BAF3BB5141}"/>
                  </a:ext>
                </a:extLst>
              </p:cNvPr>
              <p:cNvSpPr/>
              <p:nvPr/>
            </p:nvSpPr>
            <p:spPr>
              <a:xfrm>
                <a:off x="436639" y="2564364"/>
                <a:ext cx="1379095" cy="4812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Calibri" panose="020F0502020204030204" pitchFamily="34" charset="0"/>
                  <a:cs typeface="Calibri" panose="020F0502020204030204" pitchFamily="34" charset="0"/>
                </a:endParaRPr>
              </a:p>
            </p:txBody>
          </p:sp>
          <p:sp>
            <p:nvSpPr>
              <p:cNvPr id="60" name="文本框 31">
                <a:extLst>
                  <a:ext uri="{FF2B5EF4-FFF2-40B4-BE49-F238E27FC236}">
                    <a16:creationId xmlns:a16="http://schemas.microsoft.com/office/drawing/2014/main" id="{DA42C049-133C-C941-BF44-EA9225A8064B}"/>
                  </a:ext>
                </a:extLst>
              </p:cNvPr>
              <p:cNvSpPr txBox="1"/>
              <p:nvPr/>
            </p:nvSpPr>
            <p:spPr>
              <a:xfrm>
                <a:off x="550163" y="2613842"/>
                <a:ext cx="1359251" cy="405865"/>
              </a:xfrm>
              <a:prstGeom prst="rect">
                <a:avLst/>
              </a:prstGeom>
              <a:noFill/>
              <a:ln>
                <a:noFill/>
              </a:ln>
            </p:spPr>
            <p:txBody>
              <a:bodyPr wrap="none" rtlCol="0">
                <a:spAutoFit/>
              </a:bodyPr>
              <a:lstStyle/>
              <a:p>
                <a:r>
                  <a:rPr kumimoji="1" lang="en-US" altLang="zh-CN" sz="1000" b="1" dirty="0">
                    <a:solidFill>
                      <a:schemeClr val="bg1"/>
                    </a:solidFill>
                    <a:latin typeface="Calibri" panose="020F0502020204030204" pitchFamily="34" charset="0"/>
                    <a:cs typeface="Calibri" panose="020F0502020204030204" pitchFamily="34" charset="0"/>
                  </a:rPr>
                  <a:t>Hydrogen</a:t>
                </a:r>
                <a:endParaRPr kumimoji="1" lang="zh-CN" altLang="en-US" sz="1000" b="1" dirty="0">
                  <a:solidFill>
                    <a:schemeClr val="bg1"/>
                  </a:solidFill>
                  <a:latin typeface="Calibri" panose="020F0502020204030204" pitchFamily="34" charset="0"/>
                  <a:cs typeface="Calibri" panose="020F0502020204030204" pitchFamily="34" charset="0"/>
                </a:endParaRPr>
              </a:p>
            </p:txBody>
          </p:sp>
        </p:grpSp>
        <p:grpSp>
          <p:nvGrpSpPr>
            <p:cNvPr id="32" name="组合 32">
              <a:extLst>
                <a:ext uri="{FF2B5EF4-FFF2-40B4-BE49-F238E27FC236}">
                  <a16:creationId xmlns:a16="http://schemas.microsoft.com/office/drawing/2014/main" id="{5A8FCD12-E1E2-1F4B-8862-61A402034CAC}"/>
                </a:ext>
              </a:extLst>
            </p:cNvPr>
            <p:cNvGrpSpPr/>
            <p:nvPr/>
          </p:nvGrpSpPr>
          <p:grpSpPr>
            <a:xfrm>
              <a:off x="3069894" y="2707199"/>
              <a:ext cx="1018259" cy="373467"/>
              <a:chOff x="436639" y="2551398"/>
              <a:chExt cx="1379095" cy="494216"/>
            </a:xfrm>
            <a:solidFill>
              <a:srgbClr val="C00000">
                <a:alpha val="64000"/>
              </a:srgbClr>
            </a:solidFill>
          </p:grpSpPr>
          <p:sp>
            <p:nvSpPr>
              <p:cNvPr id="57" name="矩形 33">
                <a:extLst>
                  <a:ext uri="{FF2B5EF4-FFF2-40B4-BE49-F238E27FC236}">
                    <a16:creationId xmlns:a16="http://schemas.microsoft.com/office/drawing/2014/main" id="{5310637E-2EFE-A941-BD98-C48319AAE1DD}"/>
                  </a:ext>
                </a:extLst>
              </p:cNvPr>
              <p:cNvSpPr/>
              <p:nvPr/>
            </p:nvSpPr>
            <p:spPr>
              <a:xfrm>
                <a:off x="436639" y="2551398"/>
                <a:ext cx="1379095" cy="4942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Calibri" panose="020F0502020204030204" pitchFamily="34" charset="0"/>
                  <a:cs typeface="Calibri" panose="020F0502020204030204" pitchFamily="34" charset="0"/>
                </a:endParaRPr>
              </a:p>
            </p:txBody>
          </p:sp>
          <p:sp>
            <p:nvSpPr>
              <p:cNvPr id="58" name="文本框 34">
                <a:extLst>
                  <a:ext uri="{FF2B5EF4-FFF2-40B4-BE49-F238E27FC236}">
                    <a16:creationId xmlns:a16="http://schemas.microsoft.com/office/drawing/2014/main" id="{C09B0C31-F124-6548-8665-BAF1D96A9263}"/>
                  </a:ext>
                </a:extLst>
              </p:cNvPr>
              <p:cNvSpPr txBox="1"/>
              <p:nvPr/>
            </p:nvSpPr>
            <p:spPr>
              <a:xfrm>
                <a:off x="472393" y="2615848"/>
                <a:ext cx="1294111" cy="415340"/>
              </a:xfrm>
              <a:prstGeom prst="rect">
                <a:avLst/>
              </a:prstGeom>
              <a:noFill/>
              <a:ln>
                <a:noFill/>
              </a:ln>
            </p:spPr>
            <p:txBody>
              <a:bodyPr wrap="none" rtlCol="0">
                <a:spAutoFit/>
              </a:bodyPr>
              <a:lstStyle/>
              <a:p>
                <a:r>
                  <a:rPr kumimoji="1" lang="en-US" altLang="zh-CN" sz="1000" b="1" dirty="0">
                    <a:solidFill>
                      <a:schemeClr val="bg1"/>
                    </a:solidFill>
                    <a:latin typeface="Calibri" panose="020F0502020204030204" pitchFamily="34" charset="0"/>
                    <a:cs typeface="Calibri" panose="020F0502020204030204" pitchFamily="34" charset="0"/>
                  </a:rPr>
                  <a:t>  Catalyst</a:t>
                </a:r>
                <a:endParaRPr kumimoji="1" lang="zh-CN" altLang="en-US" sz="1000" b="1" dirty="0">
                  <a:solidFill>
                    <a:schemeClr val="bg1"/>
                  </a:solidFill>
                  <a:latin typeface="Calibri" panose="020F0502020204030204" pitchFamily="34" charset="0"/>
                  <a:cs typeface="Calibri" panose="020F0502020204030204" pitchFamily="34" charset="0"/>
                </a:endParaRPr>
              </a:p>
            </p:txBody>
          </p:sp>
        </p:grpSp>
        <p:grpSp>
          <p:nvGrpSpPr>
            <p:cNvPr id="33" name="组合 47">
              <a:extLst>
                <a:ext uri="{FF2B5EF4-FFF2-40B4-BE49-F238E27FC236}">
                  <a16:creationId xmlns:a16="http://schemas.microsoft.com/office/drawing/2014/main" id="{DB8B8363-9CDC-0249-8A30-839D4023F48E}"/>
                </a:ext>
              </a:extLst>
            </p:cNvPr>
            <p:cNvGrpSpPr/>
            <p:nvPr/>
          </p:nvGrpSpPr>
          <p:grpSpPr>
            <a:xfrm>
              <a:off x="4003967" y="2707199"/>
              <a:ext cx="1203885" cy="362566"/>
              <a:chOff x="185235" y="2549946"/>
              <a:chExt cx="1630499" cy="495668"/>
            </a:xfrm>
            <a:solidFill>
              <a:srgbClr val="C00000">
                <a:alpha val="64000"/>
              </a:srgbClr>
            </a:solidFill>
          </p:grpSpPr>
          <p:sp>
            <p:nvSpPr>
              <p:cNvPr id="55" name="矩形 48">
                <a:extLst>
                  <a:ext uri="{FF2B5EF4-FFF2-40B4-BE49-F238E27FC236}">
                    <a16:creationId xmlns:a16="http://schemas.microsoft.com/office/drawing/2014/main" id="{2C1C381E-E0DB-D54B-803B-CB3CDA212753}"/>
                  </a:ext>
                </a:extLst>
              </p:cNvPr>
              <p:cNvSpPr/>
              <p:nvPr/>
            </p:nvSpPr>
            <p:spPr>
              <a:xfrm>
                <a:off x="436639" y="2551398"/>
                <a:ext cx="1379095" cy="4942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Calibri" panose="020F0502020204030204" pitchFamily="34" charset="0"/>
                  <a:cs typeface="Calibri" panose="020F0502020204030204" pitchFamily="34" charset="0"/>
                </a:endParaRPr>
              </a:p>
            </p:txBody>
          </p:sp>
          <p:sp>
            <p:nvSpPr>
              <p:cNvPr id="56" name="文本框 49">
                <a:extLst>
                  <a:ext uri="{FF2B5EF4-FFF2-40B4-BE49-F238E27FC236}">
                    <a16:creationId xmlns:a16="http://schemas.microsoft.com/office/drawing/2014/main" id="{64FBDABD-42DD-D540-8476-A3700F50A316}"/>
                  </a:ext>
                </a:extLst>
              </p:cNvPr>
              <p:cNvSpPr txBox="1"/>
              <p:nvPr/>
            </p:nvSpPr>
            <p:spPr>
              <a:xfrm>
                <a:off x="185235" y="2549946"/>
                <a:ext cx="1222767" cy="429085"/>
              </a:xfrm>
              <a:prstGeom prst="rect">
                <a:avLst/>
              </a:prstGeom>
              <a:noFill/>
              <a:ln>
                <a:noFill/>
              </a:ln>
            </p:spPr>
            <p:txBody>
              <a:bodyPr wrap="none" rtlCol="0">
                <a:spAutoFit/>
              </a:bodyPr>
              <a:lstStyle/>
              <a:p>
                <a:pPr algn="ctr"/>
                <a:r>
                  <a:rPr kumimoji="1" lang="en-US" altLang="zh-CN" sz="1000" b="1" dirty="0">
                    <a:solidFill>
                      <a:schemeClr val="bg1"/>
                    </a:solidFill>
                    <a:latin typeface="Calibri" panose="020F0502020204030204" pitchFamily="34" charset="0"/>
                    <a:cs typeface="Calibri" panose="020F0502020204030204" pitchFamily="34" charset="0"/>
                  </a:rPr>
                  <a:t>          . . .</a:t>
                </a:r>
                <a:endParaRPr kumimoji="1" lang="zh-CN" altLang="en-US" sz="1000" b="1" dirty="0">
                  <a:solidFill>
                    <a:schemeClr val="bg1"/>
                  </a:solidFill>
                  <a:latin typeface="Calibri" panose="020F0502020204030204" pitchFamily="34" charset="0"/>
                  <a:cs typeface="Calibri" panose="020F0502020204030204" pitchFamily="34" charset="0"/>
                </a:endParaRPr>
              </a:p>
            </p:txBody>
          </p:sp>
        </p:grpSp>
        <p:sp>
          <p:nvSpPr>
            <p:cNvPr id="34" name="六边形 56">
              <a:extLst>
                <a:ext uri="{FF2B5EF4-FFF2-40B4-BE49-F238E27FC236}">
                  <a16:creationId xmlns:a16="http://schemas.microsoft.com/office/drawing/2014/main" id="{201D728A-9BAF-2F44-AEB4-ECB55912CB71}"/>
                </a:ext>
              </a:extLst>
            </p:cNvPr>
            <p:cNvSpPr/>
            <p:nvPr/>
          </p:nvSpPr>
          <p:spPr>
            <a:xfrm>
              <a:off x="2601877" y="3547310"/>
              <a:ext cx="1393490" cy="1157813"/>
            </a:xfrm>
            <a:prstGeom prst="hexagon">
              <a:avLst/>
            </a:prstGeom>
            <a:solidFill>
              <a:srgbClr val="C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Calibri" panose="020F0502020204030204" pitchFamily="34" charset="0"/>
                <a:cs typeface="Calibri" panose="020F0502020204030204" pitchFamily="34" charset="0"/>
              </a:endParaRPr>
            </a:p>
          </p:txBody>
        </p:sp>
        <p:sp>
          <p:nvSpPr>
            <p:cNvPr id="35" name="文本框 57">
              <a:extLst>
                <a:ext uri="{FF2B5EF4-FFF2-40B4-BE49-F238E27FC236}">
                  <a16:creationId xmlns:a16="http://schemas.microsoft.com/office/drawing/2014/main" id="{6EA95D23-4F7C-A249-8D6C-DEC7F7613453}"/>
                </a:ext>
              </a:extLst>
            </p:cNvPr>
            <p:cNvSpPr txBox="1"/>
            <p:nvPr/>
          </p:nvSpPr>
          <p:spPr>
            <a:xfrm>
              <a:off x="2767393" y="3921127"/>
              <a:ext cx="1062460" cy="510027"/>
            </a:xfrm>
            <a:prstGeom prst="rect">
              <a:avLst/>
            </a:prstGeom>
            <a:noFill/>
          </p:spPr>
          <p:txBody>
            <a:bodyPr wrap="square" rtlCol="0">
              <a:spAutoFit/>
            </a:bodyPr>
            <a:lstStyle/>
            <a:p>
              <a:pPr algn="ctr"/>
              <a:r>
                <a:rPr kumimoji="1" lang="en-US" altLang="zh-CN" sz="1000" b="1" dirty="0">
                  <a:solidFill>
                    <a:schemeClr val="bg1"/>
                  </a:solidFill>
                  <a:latin typeface="Calibri" panose="020F0502020204030204" pitchFamily="34" charset="0"/>
                  <a:cs typeface="Calibri" panose="020F0502020204030204" pitchFamily="34" charset="0"/>
                </a:rPr>
                <a:t>Vacuum</a:t>
              </a:r>
            </a:p>
            <a:p>
              <a:pPr algn="ctr"/>
              <a:r>
                <a:rPr kumimoji="1" lang="en-US" altLang="zh-CN" sz="1000" b="1" dirty="0">
                  <a:solidFill>
                    <a:schemeClr val="bg1"/>
                  </a:solidFill>
                  <a:latin typeface="Calibri" panose="020F0502020204030204" pitchFamily="34" charset="0"/>
                  <a:cs typeface="Calibri" panose="020F0502020204030204" pitchFamily="34" charset="0"/>
                </a:rPr>
                <a:t>Tank</a:t>
              </a:r>
              <a:endParaRPr kumimoji="1" lang="zh-CN" altLang="en-US" sz="1000" b="1" dirty="0">
                <a:solidFill>
                  <a:schemeClr val="bg1"/>
                </a:solidFill>
                <a:latin typeface="Calibri" panose="020F0502020204030204" pitchFamily="34" charset="0"/>
                <a:cs typeface="Calibri" panose="020F0502020204030204" pitchFamily="34" charset="0"/>
              </a:endParaRPr>
            </a:p>
          </p:txBody>
        </p:sp>
        <p:sp>
          <p:nvSpPr>
            <p:cNvPr id="36" name="下箭头 74">
              <a:extLst>
                <a:ext uri="{FF2B5EF4-FFF2-40B4-BE49-F238E27FC236}">
                  <a16:creationId xmlns:a16="http://schemas.microsoft.com/office/drawing/2014/main" id="{10E30869-C2EC-B94A-A297-52172BAA5C15}"/>
                </a:ext>
              </a:extLst>
            </p:cNvPr>
            <p:cNvSpPr/>
            <p:nvPr/>
          </p:nvSpPr>
          <p:spPr>
            <a:xfrm>
              <a:off x="1864610" y="3306834"/>
              <a:ext cx="108409" cy="27236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latin typeface="Calibri" panose="020F0502020204030204" pitchFamily="34" charset="0"/>
                <a:cs typeface="Calibri" panose="020F0502020204030204" pitchFamily="34" charset="0"/>
              </a:endParaRPr>
            </a:p>
          </p:txBody>
        </p:sp>
        <p:sp>
          <p:nvSpPr>
            <p:cNvPr id="37" name="右箭头 75">
              <a:extLst>
                <a:ext uri="{FF2B5EF4-FFF2-40B4-BE49-F238E27FC236}">
                  <a16:creationId xmlns:a16="http://schemas.microsoft.com/office/drawing/2014/main" id="{0653995B-E0E8-0343-92B3-81430D3165A4}"/>
                </a:ext>
              </a:extLst>
            </p:cNvPr>
            <p:cNvSpPr/>
            <p:nvPr/>
          </p:nvSpPr>
          <p:spPr>
            <a:xfrm>
              <a:off x="2261367" y="4044220"/>
              <a:ext cx="253481" cy="14741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latin typeface="Calibri" panose="020F0502020204030204" pitchFamily="34" charset="0"/>
                <a:cs typeface="Calibri" panose="020F0502020204030204" pitchFamily="34" charset="0"/>
              </a:endParaRPr>
            </a:p>
          </p:txBody>
        </p:sp>
        <p:sp>
          <p:nvSpPr>
            <p:cNvPr id="38" name="六边形 80">
              <a:extLst>
                <a:ext uri="{FF2B5EF4-FFF2-40B4-BE49-F238E27FC236}">
                  <a16:creationId xmlns:a16="http://schemas.microsoft.com/office/drawing/2014/main" id="{FA3C412D-2D1E-D143-8C36-CEF7BE7F9A23}"/>
                </a:ext>
              </a:extLst>
            </p:cNvPr>
            <p:cNvSpPr/>
            <p:nvPr/>
          </p:nvSpPr>
          <p:spPr>
            <a:xfrm>
              <a:off x="4395226" y="3547310"/>
              <a:ext cx="1393490" cy="1157813"/>
            </a:xfrm>
            <a:prstGeom prst="hexagon">
              <a:avLst/>
            </a:prstGeom>
            <a:solidFill>
              <a:srgbClr val="C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latin typeface="Calibri" panose="020F0502020204030204" pitchFamily="34" charset="0"/>
                <a:cs typeface="Calibri" panose="020F0502020204030204" pitchFamily="34" charset="0"/>
              </a:endParaRPr>
            </a:p>
          </p:txBody>
        </p:sp>
        <p:sp>
          <p:nvSpPr>
            <p:cNvPr id="39" name="文本框 81">
              <a:extLst>
                <a:ext uri="{FF2B5EF4-FFF2-40B4-BE49-F238E27FC236}">
                  <a16:creationId xmlns:a16="http://schemas.microsoft.com/office/drawing/2014/main" id="{3F30C9AF-DA55-9D47-8B38-DC9617BA6004}"/>
                </a:ext>
              </a:extLst>
            </p:cNvPr>
            <p:cNvSpPr txBox="1"/>
            <p:nvPr/>
          </p:nvSpPr>
          <p:spPr>
            <a:xfrm>
              <a:off x="4539173" y="3838538"/>
              <a:ext cx="1125729" cy="706191"/>
            </a:xfrm>
            <a:prstGeom prst="rect">
              <a:avLst/>
            </a:prstGeom>
            <a:noFill/>
          </p:spPr>
          <p:txBody>
            <a:bodyPr wrap="square" rtlCol="0">
              <a:spAutoFit/>
            </a:bodyPr>
            <a:lstStyle/>
            <a:p>
              <a:pPr algn="ctr"/>
              <a:r>
                <a:rPr kumimoji="1" lang="en-US" altLang="zh-CN" sz="1000" b="1" dirty="0">
                  <a:solidFill>
                    <a:schemeClr val="bg1"/>
                  </a:solidFill>
                  <a:latin typeface="Calibri" panose="020F0502020204030204" pitchFamily="34" charset="0"/>
                  <a:cs typeface="Calibri" panose="020F0502020204030204" pitchFamily="34" charset="0"/>
                </a:rPr>
                <a:t>Pressure Relief</a:t>
              </a:r>
            </a:p>
            <a:p>
              <a:pPr algn="ctr"/>
              <a:r>
                <a:rPr kumimoji="1" lang="en-US" altLang="zh-CN" sz="1000" b="1" dirty="0">
                  <a:solidFill>
                    <a:schemeClr val="bg1"/>
                  </a:solidFill>
                  <a:latin typeface="Calibri" panose="020F0502020204030204" pitchFamily="34" charset="0"/>
                  <a:cs typeface="Calibri" panose="020F0502020204030204" pitchFamily="34" charset="0"/>
                </a:rPr>
                <a:t>Tank</a:t>
              </a:r>
              <a:endParaRPr kumimoji="1" lang="zh-CN" altLang="en-US" sz="1000" b="1" dirty="0">
                <a:solidFill>
                  <a:schemeClr val="bg1"/>
                </a:solidFill>
                <a:latin typeface="Calibri" panose="020F0502020204030204" pitchFamily="34" charset="0"/>
                <a:cs typeface="Calibri" panose="020F0502020204030204" pitchFamily="34" charset="0"/>
              </a:endParaRPr>
            </a:p>
          </p:txBody>
        </p:sp>
        <p:sp>
          <p:nvSpPr>
            <p:cNvPr id="54" name="文本框 83">
              <a:extLst>
                <a:ext uri="{FF2B5EF4-FFF2-40B4-BE49-F238E27FC236}">
                  <a16:creationId xmlns:a16="http://schemas.microsoft.com/office/drawing/2014/main" id="{931359D1-F754-D545-8E79-CBBE3F5E4DDC}"/>
                </a:ext>
              </a:extLst>
            </p:cNvPr>
            <p:cNvSpPr txBox="1"/>
            <p:nvPr/>
          </p:nvSpPr>
          <p:spPr>
            <a:xfrm>
              <a:off x="5837495" y="3765475"/>
              <a:ext cx="1083767" cy="510027"/>
            </a:xfrm>
            <a:prstGeom prst="rect">
              <a:avLst/>
            </a:prstGeom>
            <a:noFill/>
          </p:spPr>
          <p:txBody>
            <a:bodyPr wrap="none" rtlCol="0">
              <a:spAutoFit/>
            </a:bodyPr>
            <a:lstStyle/>
            <a:p>
              <a:r>
                <a:rPr kumimoji="1" lang="en-US" altLang="zh-CN" sz="1000" b="1" dirty="0">
                  <a:solidFill>
                    <a:schemeClr val="bg1"/>
                  </a:solidFill>
                  <a:latin typeface="Calibri" panose="020F0502020204030204" pitchFamily="34" charset="0"/>
                  <a:cs typeface="Calibri" panose="020F0502020204030204" pitchFamily="34" charset="0"/>
                </a:rPr>
                <a:t>MANUAL</a:t>
              </a:r>
            </a:p>
            <a:p>
              <a:r>
                <a:rPr kumimoji="1" lang="en-US" altLang="zh-CN" sz="1000" b="1" dirty="0">
                  <a:solidFill>
                    <a:schemeClr val="bg1"/>
                  </a:solidFill>
                  <a:latin typeface="Calibri" panose="020F0502020204030204" pitchFamily="34" charset="0"/>
                  <a:cs typeface="Calibri" panose="020F0502020204030204" pitchFamily="34" charset="0"/>
                </a:rPr>
                <a:t>SAMPLING</a:t>
              </a:r>
              <a:endParaRPr kumimoji="1" lang="zh-CN" altLang="en-US" sz="1000" b="1" dirty="0">
                <a:solidFill>
                  <a:schemeClr val="bg1"/>
                </a:solidFill>
                <a:latin typeface="Calibri" panose="020F0502020204030204" pitchFamily="34" charset="0"/>
                <a:cs typeface="Calibri" panose="020F0502020204030204" pitchFamily="34" charset="0"/>
              </a:endParaRPr>
            </a:p>
          </p:txBody>
        </p:sp>
        <p:sp>
          <p:nvSpPr>
            <p:cNvPr id="41" name="右箭头 84">
              <a:extLst>
                <a:ext uri="{FF2B5EF4-FFF2-40B4-BE49-F238E27FC236}">
                  <a16:creationId xmlns:a16="http://schemas.microsoft.com/office/drawing/2014/main" id="{D7ABBD8F-9D1A-E848-A7C7-0EBE2ED9A359}"/>
                </a:ext>
              </a:extLst>
            </p:cNvPr>
            <p:cNvSpPr/>
            <p:nvPr/>
          </p:nvSpPr>
          <p:spPr>
            <a:xfrm>
              <a:off x="4067406" y="4044220"/>
              <a:ext cx="253481" cy="14741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latin typeface="Calibri" panose="020F0502020204030204" pitchFamily="34" charset="0"/>
                <a:cs typeface="Calibri" panose="020F0502020204030204" pitchFamily="34" charset="0"/>
              </a:endParaRPr>
            </a:p>
          </p:txBody>
        </p:sp>
        <p:sp>
          <p:nvSpPr>
            <p:cNvPr id="42" name="左大括号 86">
              <a:extLst>
                <a:ext uri="{FF2B5EF4-FFF2-40B4-BE49-F238E27FC236}">
                  <a16:creationId xmlns:a16="http://schemas.microsoft.com/office/drawing/2014/main" id="{3A10B24F-50EB-854C-94A6-1B034CAEDC2E}"/>
                </a:ext>
              </a:extLst>
            </p:cNvPr>
            <p:cNvSpPr/>
            <p:nvPr/>
          </p:nvSpPr>
          <p:spPr>
            <a:xfrm rot="16200000">
              <a:off x="1397880" y="4390821"/>
              <a:ext cx="366534" cy="1643171"/>
            </a:xfrm>
            <a:prstGeom prst="leftBrace">
              <a:avLst/>
            </a:prstGeom>
            <a:ln w="28575">
              <a:solidFill>
                <a:srgbClr val="C014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100">
                <a:latin typeface="Calibri" panose="020F0502020204030204" pitchFamily="34" charset="0"/>
                <a:cs typeface="Calibri" panose="020F0502020204030204" pitchFamily="34" charset="0"/>
              </a:endParaRPr>
            </a:p>
          </p:txBody>
        </p:sp>
        <p:sp>
          <p:nvSpPr>
            <p:cNvPr id="43" name="文本框 87">
              <a:extLst>
                <a:ext uri="{FF2B5EF4-FFF2-40B4-BE49-F238E27FC236}">
                  <a16:creationId xmlns:a16="http://schemas.microsoft.com/office/drawing/2014/main" id="{12345E81-CDE7-E848-87F0-00417E214E31}"/>
                </a:ext>
              </a:extLst>
            </p:cNvPr>
            <p:cNvSpPr txBox="1"/>
            <p:nvPr/>
          </p:nvSpPr>
          <p:spPr>
            <a:xfrm>
              <a:off x="811983" y="2379914"/>
              <a:ext cx="710450" cy="333479"/>
            </a:xfrm>
            <a:prstGeom prst="rect">
              <a:avLst/>
            </a:prstGeom>
            <a:noFill/>
          </p:spPr>
          <p:txBody>
            <a:bodyPr wrap="none" rtlCol="0">
              <a:spAutoFit/>
            </a:bodyPr>
            <a:lstStyle/>
            <a:p>
              <a:r>
                <a:rPr kumimoji="1" lang="en-US" altLang="zh-CN" sz="1100" b="1" dirty="0">
                  <a:solidFill>
                    <a:srgbClr val="C00000"/>
                  </a:solidFill>
                  <a:latin typeface="Calibri" panose="020F0502020204030204" pitchFamily="34" charset="0"/>
                  <a:cs typeface="Calibri" panose="020F0502020204030204" pitchFamily="34" charset="0"/>
                </a:rPr>
                <a:t>Input</a:t>
              </a:r>
              <a:endParaRPr kumimoji="1" lang="zh-CN" altLang="en-US" sz="1100" b="1" dirty="0">
                <a:solidFill>
                  <a:srgbClr val="C00000"/>
                </a:solidFill>
                <a:latin typeface="Calibri" panose="020F0502020204030204" pitchFamily="34" charset="0"/>
                <a:cs typeface="Calibri" panose="020F0502020204030204" pitchFamily="34" charset="0"/>
              </a:endParaRPr>
            </a:p>
          </p:txBody>
        </p:sp>
        <p:sp>
          <p:nvSpPr>
            <p:cNvPr id="44" name="文本框 112">
              <a:extLst>
                <a:ext uri="{FF2B5EF4-FFF2-40B4-BE49-F238E27FC236}">
                  <a16:creationId xmlns:a16="http://schemas.microsoft.com/office/drawing/2014/main" id="{6D1AD55D-47A6-474D-AFCD-6FB9171AB00D}"/>
                </a:ext>
              </a:extLst>
            </p:cNvPr>
            <p:cNvSpPr txBox="1"/>
            <p:nvPr/>
          </p:nvSpPr>
          <p:spPr>
            <a:xfrm>
              <a:off x="751613" y="5486759"/>
              <a:ext cx="857028" cy="333479"/>
            </a:xfrm>
            <a:prstGeom prst="rect">
              <a:avLst/>
            </a:prstGeom>
            <a:noFill/>
          </p:spPr>
          <p:txBody>
            <a:bodyPr wrap="none" rtlCol="0">
              <a:spAutoFit/>
            </a:bodyPr>
            <a:lstStyle/>
            <a:p>
              <a:r>
                <a:rPr kumimoji="1" lang="en-US" altLang="zh-CN" sz="1100" b="1" dirty="0">
                  <a:solidFill>
                    <a:srgbClr val="C00000"/>
                  </a:solidFill>
                  <a:latin typeface="Calibri" panose="020F0502020204030204" pitchFamily="34" charset="0"/>
                  <a:cs typeface="Calibri" panose="020F0502020204030204" pitchFamily="34" charset="0"/>
                </a:rPr>
                <a:t>Setting</a:t>
              </a:r>
              <a:endParaRPr kumimoji="1" lang="zh-CN" altLang="en-US" sz="1100" b="1" dirty="0">
                <a:solidFill>
                  <a:srgbClr val="C00000"/>
                </a:solidFill>
                <a:latin typeface="Calibri" panose="020F0502020204030204" pitchFamily="34" charset="0"/>
                <a:cs typeface="Calibri" panose="020F0502020204030204" pitchFamily="34" charset="0"/>
              </a:endParaRPr>
            </a:p>
          </p:txBody>
        </p:sp>
        <p:sp>
          <p:nvSpPr>
            <p:cNvPr id="45" name="文本框 115">
              <a:extLst>
                <a:ext uri="{FF2B5EF4-FFF2-40B4-BE49-F238E27FC236}">
                  <a16:creationId xmlns:a16="http://schemas.microsoft.com/office/drawing/2014/main" id="{0711B666-CCEB-7E4D-957D-240B38F998C0}"/>
                </a:ext>
              </a:extLst>
            </p:cNvPr>
            <p:cNvSpPr txBox="1"/>
            <p:nvPr/>
          </p:nvSpPr>
          <p:spPr>
            <a:xfrm>
              <a:off x="1592753" y="5476860"/>
              <a:ext cx="1457332" cy="313862"/>
            </a:xfrm>
            <a:prstGeom prst="rect">
              <a:avLst/>
            </a:prstGeom>
            <a:solidFill>
              <a:srgbClr val="C00000">
                <a:alpha val="64000"/>
              </a:srgbClr>
            </a:solidFill>
          </p:spPr>
          <p:txBody>
            <a:bodyPr wrap="square" rtlCol="0">
              <a:spAutoFit/>
            </a:bodyPr>
            <a:lstStyle/>
            <a:p>
              <a:r>
                <a:rPr kumimoji="1" lang="en-US" altLang="zh-CN" sz="1000" b="1" dirty="0">
                  <a:solidFill>
                    <a:schemeClr val="bg1"/>
                  </a:solidFill>
                  <a:latin typeface="Calibri" panose="020F0502020204030204" pitchFamily="34" charset="0"/>
                  <a:cs typeface="Calibri" panose="020F0502020204030204" pitchFamily="34" charset="0"/>
                </a:rPr>
                <a:t>Temperature</a:t>
              </a:r>
              <a:endParaRPr kumimoji="1" lang="zh-CN" altLang="en-US" sz="1000" b="1" dirty="0">
                <a:solidFill>
                  <a:schemeClr val="bg1"/>
                </a:solidFill>
                <a:latin typeface="Calibri" panose="020F0502020204030204" pitchFamily="34" charset="0"/>
                <a:cs typeface="Calibri" panose="020F0502020204030204" pitchFamily="34" charset="0"/>
              </a:endParaRPr>
            </a:p>
          </p:txBody>
        </p:sp>
        <p:grpSp>
          <p:nvGrpSpPr>
            <p:cNvPr id="46" name="组合 116">
              <a:extLst>
                <a:ext uri="{FF2B5EF4-FFF2-40B4-BE49-F238E27FC236}">
                  <a16:creationId xmlns:a16="http://schemas.microsoft.com/office/drawing/2014/main" id="{C879AD84-89DD-F645-99DD-5739234F82C9}"/>
                </a:ext>
              </a:extLst>
            </p:cNvPr>
            <p:cNvGrpSpPr/>
            <p:nvPr/>
          </p:nvGrpSpPr>
          <p:grpSpPr>
            <a:xfrm>
              <a:off x="3116265" y="5462863"/>
              <a:ext cx="1065956" cy="313862"/>
              <a:chOff x="764837" y="2856423"/>
              <a:chExt cx="1421623" cy="456571"/>
            </a:xfrm>
            <a:solidFill>
              <a:srgbClr val="C00000">
                <a:alpha val="64000"/>
              </a:srgbClr>
            </a:solidFill>
          </p:grpSpPr>
          <p:sp>
            <p:nvSpPr>
              <p:cNvPr id="51" name="矩形 117">
                <a:extLst>
                  <a:ext uri="{FF2B5EF4-FFF2-40B4-BE49-F238E27FC236}">
                    <a16:creationId xmlns:a16="http://schemas.microsoft.com/office/drawing/2014/main" id="{6D431355-4BE7-BF44-B485-FDF14C6E7643}"/>
                  </a:ext>
                </a:extLst>
              </p:cNvPr>
              <p:cNvSpPr/>
              <p:nvPr/>
            </p:nvSpPr>
            <p:spPr>
              <a:xfrm>
                <a:off x="764837" y="2899801"/>
                <a:ext cx="1421623" cy="410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Calibri" panose="020F0502020204030204" pitchFamily="34" charset="0"/>
                  <a:cs typeface="Calibri" panose="020F0502020204030204" pitchFamily="34" charset="0"/>
                </a:endParaRPr>
              </a:p>
            </p:txBody>
          </p:sp>
          <p:sp>
            <p:nvSpPr>
              <p:cNvPr id="52" name="文本框 118">
                <a:extLst>
                  <a:ext uri="{FF2B5EF4-FFF2-40B4-BE49-F238E27FC236}">
                    <a16:creationId xmlns:a16="http://schemas.microsoft.com/office/drawing/2014/main" id="{855BCA14-FD5C-564E-86D6-986367773CDC}"/>
                  </a:ext>
                </a:extLst>
              </p:cNvPr>
              <p:cNvSpPr txBox="1"/>
              <p:nvPr/>
            </p:nvSpPr>
            <p:spPr>
              <a:xfrm>
                <a:off x="801952" y="2856423"/>
                <a:ext cx="1289599" cy="456571"/>
              </a:xfrm>
              <a:prstGeom prst="rect">
                <a:avLst/>
              </a:prstGeom>
              <a:noFill/>
              <a:ln>
                <a:noFill/>
              </a:ln>
            </p:spPr>
            <p:txBody>
              <a:bodyPr wrap="none" rtlCol="0">
                <a:spAutoFit/>
              </a:bodyPr>
              <a:lstStyle/>
              <a:p>
                <a:r>
                  <a:rPr kumimoji="1" lang="en-US" altLang="zh-CN" sz="1000" b="1" dirty="0">
                    <a:solidFill>
                      <a:schemeClr val="bg1"/>
                    </a:solidFill>
                    <a:latin typeface="Calibri" panose="020F0502020204030204" pitchFamily="34" charset="0"/>
                    <a:cs typeface="Calibri" panose="020F0502020204030204" pitchFamily="34" charset="0"/>
                  </a:rPr>
                  <a:t>Humidity</a:t>
                </a:r>
                <a:endParaRPr kumimoji="1" lang="zh-CN" altLang="en-US" sz="1000" b="1" dirty="0">
                  <a:solidFill>
                    <a:schemeClr val="bg1"/>
                  </a:solidFill>
                  <a:latin typeface="Calibri" panose="020F0502020204030204" pitchFamily="34" charset="0"/>
                  <a:cs typeface="Calibri" panose="020F0502020204030204" pitchFamily="34" charset="0"/>
                </a:endParaRPr>
              </a:p>
            </p:txBody>
          </p:sp>
        </p:grpSp>
        <p:grpSp>
          <p:nvGrpSpPr>
            <p:cNvPr id="47" name="组合 119">
              <a:extLst>
                <a:ext uri="{FF2B5EF4-FFF2-40B4-BE49-F238E27FC236}">
                  <a16:creationId xmlns:a16="http://schemas.microsoft.com/office/drawing/2014/main" id="{1260A612-42E7-B14A-B78D-DF12CCDF878A}"/>
                </a:ext>
              </a:extLst>
            </p:cNvPr>
            <p:cNvGrpSpPr/>
            <p:nvPr/>
          </p:nvGrpSpPr>
          <p:grpSpPr>
            <a:xfrm>
              <a:off x="4231656" y="5444389"/>
              <a:ext cx="1046467" cy="317944"/>
              <a:chOff x="786691" y="2847751"/>
              <a:chExt cx="1417299" cy="490666"/>
            </a:xfrm>
            <a:solidFill>
              <a:srgbClr val="C00000">
                <a:alpha val="64000"/>
              </a:srgbClr>
            </a:solidFill>
          </p:grpSpPr>
          <p:sp>
            <p:nvSpPr>
              <p:cNvPr id="49" name="矩形 120">
                <a:extLst>
                  <a:ext uri="{FF2B5EF4-FFF2-40B4-BE49-F238E27FC236}">
                    <a16:creationId xmlns:a16="http://schemas.microsoft.com/office/drawing/2014/main" id="{AC405A73-A4BA-D248-8721-E8E1C2D8962F}"/>
                  </a:ext>
                </a:extLst>
              </p:cNvPr>
              <p:cNvSpPr/>
              <p:nvPr/>
            </p:nvSpPr>
            <p:spPr>
              <a:xfrm>
                <a:off x="824894" y="2899424"/>
                <a:ext cx="1379096" cy="4389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Calibri" panose="020F0502020204030204" pitchFamily="34" charset="0"/>
                  <a:cs typeface="Calibri" panose="020F0502020204030204" pitchFamily="34" charset="0"/>
                </a:endParaRPr>
              </a:p>
            </p:txBody>
          </p:sp>
          <p:sp>
            <p:nvSpPr>
              <p:cNvPr id="50" name="文本框 121">
                <a:extLst>
                  <a:ext uri="{FF2B5EF4-FFF2-40B4-BE49-F238E27FC236}">
                    <a16:creationId xmlns:a16="http://schemas.microsoft.com/office/drawing/2014/main" id="{7E2C9406-3659-E048-BC6D-562D2F3E693A}"/>
                  </a:ext>
                </a:extLst>
              </p:cNvPr>
              <p:cNvSpPr txBox="1"/>
              <p:nvPr/>
            </p:nvSpPr>
            <p:spPr>
              <a:xfrm>
                <a:off x="786691" y="2847751"/>
                <a:ext cx="943598" cy="484367"/>
              </a:xfrm>
              <a:prstGeom prst="rect">
                <a:avLst/>
              </a:prstGeom>
              <a:noFill/>
              <a:ln>
                <a:noFill/>
              </a:ln>
            </p:spPr>
            <p:txBody>
              <a:bodyPr wrap="none" rtlCol="0">
                <a:spAutoFit/>
              </a:bodyPr>
              <a:lstStyle/>
              <a:p>
                <a:pPr algn="ctr"/>
                <a:r>
                  <a:rPr kumimoji="1" lang="en-US" altLang="zh-CN" sz="1000" b="1" dirty="0">
                    <a:solidFill>
                      <a:schemeClr val="bg1"/>
                    </a:solidFill>
                    <a:latin typeface="Calibri" panose="020F0502020204030204" pitchFamily="34" charset="0"/>
                    <a:cs typeface="Calibri" panose="020F0502020204030204" pitchFamily="34" charset="0"/>
                  </a:rPr>
                  <a:t>     . . .</a:t>
                </a:r>
                <a:endParaRPr kumimoji="1" lang="zh-CN" altLang="en-US" sz="1000" b="1" dirty="0">
                  <a:solidFill>
                    <a:schemeClr val="bg1"/>
                  </a:solidFill>
                  <a:latin typeface="Calibri" panose="020F0502020204030204" pitchFamily="34" charset="0"/>
                  <a:cs typeface="Calibri" panose="020F0502020204030204" pitchFamily="34" charset="0"/>
                </a:endParaRPr>
              </a:p>
            </p:txBody>
          </p:sp>
        </p:grpSp>
        <p:sp>
          <p:nvSpPr>
            <p:cNvPr id="48" name="圆角矩形 158">
              <a:extLst>
                <a:ext uri="{FF2B5EF4-FFF2-40B4-BE49-F238E27FC236}">
                  <a16:creationId xmlns:a16="http://schemas.microsoft.com/office/drawing/2014/main" id="{DC92A6B5-F6BA-7F41-9615-CF94FEB04612}"/>
                </a:ext>
              </a:extLst>
            </p:cNvPr>
            <p:cNvSpPr/>
            <p:nvPr/>
          </p:nvSpPr>
          <p:spPr>
            <a:xfrm>
              <a:off x="604893" y="3242355"/>
              <a:ext cx="1975250" cy="1715443"/>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latin typeface="Calibri" panose="020F0502020204030204" pitchFamily="34" charset="0"/>
                <a:cs typeface="Calibri" panose="020F0502020204030204" pitchFamily="34" charset="0"/>
              </a:endParaRPr>
            </a:p>
          </p:txBody>
        </p:sp>
      </p:grpSp>
      <p:grpSp>
        <p:nvGrpSpPr>
          <p:cNvPr id="65" name="Group 64">
            <a:extLst>
              <a:ext uri="{FF2B5EF4-FFF2-40B4-BE49-F238E27FC236}">
                <a16:creationId xmlns:a16="http://schemas.microsoft.com/office/drawing/2014/main" id="{793B2A76-05D0-5442-98BC-95BEB09BFC38}"/>
              </a:ext>
            </a:extLst>
          </p:cNvPr>
          <p:cNvGrpSpPr/>
          <p:nvPr/>
        </p:nvGrpSpPr>
        <p:grpSpPr>
          <a:xfrm>
            <a:off x="11009635" y="60014"/>
            <a:ext cx="1059925" cy="473948"/>
            <a:chOff x="11105956" y="73193"/>
            <a:chExt cx="1059925" cy="473948"/>
          </a:xfrm>
        </p:grpSpPr>
        <p:pic>
          <p:nvPicPr>
            <p:cNvPr id="66" name="Picture 65">
              <a:extLst>
                <a:ext uri="{FF2B5EF4-FFF2-40B4-BE49-F238E27FC236}">
                  <a16:creationId xmlns:a16="http://schemas.microsoft.com/office/drawing/2014/main" id="{0FA67094-E7AA-1741-BA58-8D1012172A6C}"/>
                </a:ext>
              </a:extLst>
            </p:cNvPr>
            <p:cNvPicPr>
              <a:picLocks noChangeAspect="1"/>
            </p:cNvPicPr>
            <p:nvPr/>
          </p:nvPicPr>
          <p:blipFill rotWithShape="1">
            <a:blip r:embed="rId3"/>
            <a:srcRect l="1" t="7746" r="-1" b="-2"/>
            <a:stretch/>
          </p:blipFill>
          <p:spPr>
            <a:xfrm>
              <a:off x="11652142" y="73193"/>
              <a:ext cx="513739" cy="473948"/>
            </a:xfrm>
            <a:prstGeom prst="rect">
              <a:avLst/>
            </a:prstGeom>
          </p:spPr>
        </p:pic>
        <p:pic>
          <p:nvPicPr>
            <p:cNvPr id="67" name="Picture 66">
              <a:extLst>
                <a:ext uri="{FF2B5EF4-FFF2-40B4-BE49-F238E27FC236}">
                  <a16:creationId xmlns:a16="http://schemas.microsoft.com/office/drawing/2014/main" id="{4414EEBD-E808-F84A-AF80-16270906C234}"/>
                </a:ext>
              </a:extLst>
            </p:cNvPr>
            <p:cNvPicPr>
              <a:picLocks noChangeAspect="1"/>
            </p:cNvPicPr>
            <p:nvPr/>
          </p:nvPicPr>
          <p:blipFill>
            <a:blip r:embed="rId4"/>
            <a:stretch>
              <a:fillRect/>
            </a:stretch>
          </p:blipFill>
          <p:spPr>
            <a:xfrm>
              <a:off x="11105956" y="149700"/>
              <a:ext cx="358864" cy="316245"/>
            </a:xfrm>
            <a:prstGeom prst="rect">
              <a:avLst/>
            </a:prstGeom>
          </p:spPr>
        </p:pic>
        <p:cxnSp>
          <p:nvCxnSpPr>
            <p:cNvPr id="68" name="Straight Connector 67">
              <a:extLst>
                <a:ext uri="{FF2B5EF4-FFF2-40B4-BE49-F238E27FC236}">
                  <a16:creationId xmlns:a16="http://schemas.microsoft.com/office/drawing/2014/main" id="{E49590F9-49B7-1147-9D10-34E5CC352848}"/>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文本框 5">
            <a:extLst>
              <a:ext uri="{FF2B5EF4-FFF2-40B4-BE49-F238E27FC236}">
                <a16:creationId xmlns:a16="http://schemas.microsoft.com/office/drawing/2014/main" id="{58CF3739-3733-D149-A265-8FF965458E96}"/>
              </a:ext>
            </a:extLst>
          </p:cNvPr>
          <p:cNvSpPr txBox="1"/>
          <p:nvPr/>
        </p:nvSpPr>
        <p:spPr>
          <a:xfrm>
            <a:off x="5698165" y="3457265"/>
            <a:ext cx="3777765" cy="400110"/>
          </a:xfrm>
          <a:prstGeom prst="rect">
            <a:avLst/>
          </a:prstGeom>
          <a:noFill/>
        </p:spPr>
        <p:txBody>
          <a:bodyPr wrap="none" rtlCol="0">
            <a:spAutoFit/>
          </a:bodyPr>
          <a:lstStyle/>
          <a:p>
            <a:r>
              <a:rPr kumimoji="1" lang="en-US" altLang="zh-CN" sz="2000" b="1" dirty="0">
                <a:latin typeface="Calibri" panose="020F0502020204030204" pitchFamily="34" charset="0"/>
                <a:cs typeface="Calibri" panose="020F0502020204030204" pitchFamily="34" charset="0"/>
              </a:rPr>
              <a:t>Related Areas that Await Changes</a:t>
            </a:r>
            <a:endParaRPr kumimoji="1" lang="zh-CN" altLang="en-US" sz="2000" b="1" dirty="0">
              <a:latin typeface="Calibri" panose="020F0502020204030204" pitchFamily="34" charset="0"/>
              <a:cs typeface="Calibri" panose="020F0502020204030204" pitchFamily="34" charset="0"/>
            </a:endParaRPr>
          </a:p>
        </p:txBody>
      </p:sp>
      <p:sp>
        <p:nvSpPr>
          <p:cNvPr id="73" name="Slide Number Placeholder 72">
            <a:extLst>
              <a:ext uri="{FF2B5EF4-FFF2-40B4-BE49-F238E27FC236}">
                <a16:creationId xmlns:a16="http://schemas.microsoft.com/office/drawing/2014/main" id="{1228A1D2-4F7C-C041-86CB-74C304A94A54}"/>
              </a:ext>
            </a:extLst>
          </p:cNvPr>
          <p:cNvSpPr>
            <a:spLocks noGrp="1"/>
          </p:cNvSpPr>
          <p:nvPr>
            <p:ph type="sldNum" sz="quarter" idx="12"/>
          </p:nvPr>
        </p:nvSpPr>
        <p:spPr/>
        <p:txBody>
          <a:bodyPr/>
          <a:lstStyle/>
          <a:p>
            <a:fld id="{36C32D79-5CDA-D54C-9935-8837F3350F1E}" type="slidenum">
              <a:rPr lang="en-US" smtClean="0"/>
              <a:t>4</a:t>
            </a:fld>
            <a:endParaRPr lang="en-US"/>
          </a:p>
        </p:txBody>
      </p:sp>
      <p:cxnSp>
        <p:nvCxnSpPr>
          <p:cNvPr id="69" name="Straight Connector 68">
            <a:extLst>
              <a:ext uri="{FF2B5EF4-FFF2-40B4-BE49-F238E27FC236}">
                <a16:creationId xmlns:a16="http://schemas.microsoft.com/office/drawing/2014/main" id="{92F84616-31BE-F547-BC70-CB0E1744B7A0}"/>
              </a:ext>
            </a:extLst>
          </p:cNvPr>
          <p:cNvCxnSpPr>
            <a:cxnSpLocks/>
          </p:cNvCxnSpPr>
          <p:nvPr/>
        </p:nvCxnSpPr>
        <p:spPr>
          <a:xfrm flipV="1">
            <a:off x="397778" y="1128670"/>
            <a:ext cx="4284177" cy="74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029615-9962-2C44-B82C-7E77A5219762}"/>
              </a:ext>
            </a:extLst>
          </p:cNvPr>
          <p:cNvCxnSpPr>
            <a:cxnSpLocks/>
          </p:cNvCxnSpPr>
          <p:nvPr/>
        </p:nvCxnSpPr>
        <p:spPr>
          <a:xfrm flipV="1">
            <a:off x="5709026" y="3832938"/>
            <a:ext cx="6103664" cy="164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3C96D239-8D70-E146-9664-ADF962ADF525}"/>
              </a:ext>
            </a:extLst>
          </p:cNvPr>
          <p:cNvSpPr/>
          <p:nvPr/>
        </p:nvSpPr>
        <p:spPr>
          <a:xfrm>
            <a:off x="157349" y="726273"/>
            <a:ext cx="4916385" cy="3752737"/>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文本框 5">
            <a:extLst>
              <a:ext uri="{FF2B5EF4-FFF2-40B4-BE49-F238E27FC236}">
                <a16:creationId xmlns:a16="http://schemas.microsoft.com/office/drawing/2014/main" id="{E87B8CCB-1860-0D45-9CE4-3A6219226746}"/>
              </a:ext>
            </a:extLst>
          </p:cNvPr>
          <p:cNvSpPr txBox="1"/>
          <p:nvPr/>
        </p:nvSpPr>
        <p:spPr>
          <a:xfrm>
            <a:off x="257120" y="4560355"/>
            <a:ext cx="2803588" cy="400110"/>
          </a:xfrm>
          <a:prstGeom prst="rect">
            <a:avLst/>
          </a:prstGeom>
          <a:noFill/>
        </p:spPr>
        <p:txBody>
          <a:bodyPr wrap="none" rtlCol="0">
            <a:spAutoFit/>
          </a:bodyPr>
          <a:lstStyle/>
          <a:p>
            <a:r>
              <a:rPr kumimoji="1" lang="en-US" altLang="zh-CN" sz="2000" b="1" dirty="0">
                <a:latin typeface="Calibri" panose="020F0502020204030204" pitchFamily="34" charset="0"/>
                <a:cs typeface="Calibri" panose="020F0502020204030204" pitchFamily="34" charset="0"/>
              </a:rPr>
              <a:t>Current Model Problems</a:t>
            </a:r>
            <a:endParaRPr kumimoji="1" lang="zh-CN" altLang="en-US" sz="2000" b="1" dirty="0">
              <a:latin typeface="Calibri" panose="020F0502020204030204" pitchFamily="34" charset="0"/>
              <a:cs typeface="Calibri" panose="020F0502020204030204" pitchFamily="34" charset="0"/>
            </a:endParaRPr>
          </a:p>
        </p:txBody>
      </p:sp>
      <p:cxnSp>
        <p:nvCxnSpPr>
          <p:cNvPr id="77" name="Straight Connector 76">
            <a:extLst>
              <a:ext uri="{FF2B5EF4-FFF2-40B4-BE49-F238E27FC236}">
                <a16:creationId xmlns:a16="http://schemas.microsoft.com/office/drawing/2014/main" id="{C7CD41B4-2B7D-9944-AAF3-1F2128DE365B}"/>
              </a:ext>
            </a:extLst>
          </p:cNvPr>
          <p:cNvCxnSpPr>
            <a:cxnSpLocks/>
          </p:cNvCxnSpPr>
          <p:nvPr/>
        </p:nvCxnSpPr>
        <p:spPr>
          <a:xfrm>
            <a:off x="284182" y="4950848"/>
            <a:ext cx="4974718" cy="78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5705404-9246-1246-B57C-8CAFD48D38AC}"/>
              </a:ext>
            </a:extLst>
          </p:cNvPr>
          <p:cNvSpPr txBox="1"/>
          <p:nvPr/>
        </p:nvSpPr>
        <p:spPr>
          <a:xfrm>
            <a:off x="1475680" y="9116225"/>
            <a:ext cx="1069011" cy="369332"/>
          </a:xfrm>
          <a:prstGeom prst="rect">
            <a:avLst/>
          </a:prstGeom>
          <a:noFill/>
        </p:spPr>
        <p:txBody>
          <a:bodyPr wrap="none" rtlCol="0">
            <a:spAutoFit/>
          </a:bodyPr>
          <a:lstStyle/>
          <a:p>
            <a:r>
              <a:rPr lang="en-US" dirty="0"/>
              <a:t>problems</a:t>
            </a:r>
          </a:p>
        </p:txBody>
      </p:sp>
      <p:sp>
        <p:nvSpPr>
          <p:cNvPr id="7" name="Rectangle 6">
            <a:extLst>
              <a:ext uri="{FF2B5EF4-FFF2-40B4-BE49-F238E27FC236}">
                <a16:creationId xmlns:a16="http://schemas.microsoft.com/office/drawing/2014/main" id="{19F242D7-6503-D94A-A34D-1D32AA825370}"/>
              </a:ext>
            </a:extLst>
          </p:cNvPr>
          <p:cNvSpPr/>
          <p:nvPr/>
        </p:nvSpPr>
        <p:spPr>
          <a:xfrm>
            <a:off x="-31903" y="5019617"/>
            <a:ext cx="5143537" cy="1477328"/>
          </a:xfrm>
          <a:prstGeom prst="rect">
            <a:avLst/>
          </a:prstGeom>
        </p:spPr>
        <p:txBody>
          <a:bodyPr wrap="square">
            <a:spAutoFit/>
          </a:bodyPr>
          <a:lstStyle/>
          <a:p>
            <a:pPr algn="ctr"/>
            <a:r>
              <a:rPr lang="en-US" dirty="0">
                <a:latin typeface="Calibri" panose="020F0502020204030204" pitchFamily="34" charset="0"/>
                <a:cs typeface="Calibri" panose="020F0502020204030204" pitchFamily="34" charset="0"/>
              </a:rPr>
              <a:t>Measurement time: every 4 hours</a:t>
            </a:r>
          </a:p>
          <a:p>
            <a:endParaRPr lang="en-US" dirty="0">
              <a:latin typeface="Calibri" panose="020F0502020204030204" pitchFamily="34" charset="0"/>
              <a:cs typeface="Calibri" panose="020F0502020204030204" pitchFamily="34" charset="0"/>
            </a:endParaRPr>
          </a:p>
          <a:p>
            <a:pPr algn="ctr"/>
            <a:r>
              <a:rPr lang="en-US" dirty="0">
                <a:latin typeface="Calibri" panose="020F0502020204030204" pitchFamily="34" charset="0"/>
                <a:cs typeface="Calibri" panose="020F0502020204030204" pitchFamily="34" charset="0"/>
              </a:rPr>
              <a:t>A late notice of the abnormal MI value</a:t>
            </a:r>
          </a:p>
          <a:p>
            <a:r>
              <a:rPr lang="en-US" dirty="0">
                <a:latin typeface="Calibri" panose="020F0502020204030204" pitchFamily="34" charset="0"/>
                <a:cs typeface="Calibri" panose="020F0502020204030204" pitchFamily="34" charset="0"/>
              </a:rPr>
              <a:t> </a:t>
            </a:r>
          </a:p>
          <a:p>
            <a:pPr algn="ctr"/>
            <a:r>
              <a:rPr lang="en-US" dirty="0">
                <a:latin typeface="Calibri" panose="020F0502020204030204" pitchFamily="34" charset="0"/>
                <a:cs typeface="Calibri" panose="020F0502020204030204" pitchFamily="34" charset="0"/>
              </a:rPr>
              <a:t>Waste by producing degraded products </a:t>
            </a:r>
            <a:endParaRPr lang="en-US" dirty="0"/>
          </a:p>
        </p:txBody>
      </p:sp>
      <p:sp>
        <p:nvSpPr>
          <p:cNvPr id="10" name="Rectangle 9">
            <a:extLst>
              <a:ext uri="{FF2B5EF4-FFF2-40B4-BE49-F238E27FC236}">
                <a16:creationId xmlns:a16="http://schemas.microsoft.com/office/drawing/2014/main" id="{03745A2B-246E-A443-B0FE-C5938EDD708D}"/>
              </a:ext>
            </a:extLst>
          </p:cNvPr>
          <p:cNvSpPr/>
          <p:nvPr/>
        </p:nvSpPr>
        <p:spPr>
          <a:xfrm>
            <a:off x="5791973" y="1795325"/>
            <a:ext cx="2615648" cy="1477328"/>
          </a:xfrm>
          <a:prstGeom prst="rect">
            <a:avLst/>
          </a:prstGeom>
        </p:spPr>
        <p:txBody>
          <a:bodyPr wrap="square">
            <a:spAutoFit/>
          </a:bodyPr>
          <a:lstStyle/>
          <a:p>
            <a:pPr algn="ctr"/>
            <a:r>
              <a:rPr lang="en-US" b="1" dirty="0">
                <a:latin typeface="Calibri" panose="020F0502020204030204" pitchFamily="34" charset="0"/>
                <a:cs typeface="Calibri" panose="020F0502020204030204" pitchFamily="34" charset="0"/>
              </a:rPr>
              <a:t>Switching products </a:t>
            </a:r>
            <a:r>
              <a:rPr lang="en-US" dirty="0">
                <a:latin typeface="Calibri" panose="020F0502020204030204" pitchFamily="34" charset="0"/>
                <a:cs typeface="Calibri" panose="020F0502020204030204" pitchFamily="34" charset="0"/>
              </a:rPr>
              <a:t>causes an abnormal MI value and cannot be immediately noticed by the current method. </a:t>
            </a:r>
          </a:p>
        </p:txBody>
      </p:sp>
      <p:sp>
        <p:nvSpPr>
          <p:cNvPr id="13" name="Rectangle 12">
            <a:extLst>
              <a:ext uri="{FF2B5EF4-FFF2-40B4-BE49-F238E27FC236}">
                <a16:creationId xmlns:a16="http://schemas.microsoft.com/office/drawing/2014/main" id="{79AFC708-33F1-1946-9A56-A8D6678B27DA}"/>
              </a:ext>
            </a:extLst>
          </p:cNvPr>
          <p:cNvSpPr/>
          <p:nvPr/>
        </p:nvSpPr>
        <p:spPr>
          <a:xfrm>
            <a:off x="5714896" y="751185"/>
            <a:ext cx="1972015" cy="400110"/>
          </a:xfrm>
          <a:prstGeom prst="rect">
            <a:avLst/>
          </a:prstGeom>
        </p:spPr>
        <p:txBody>
          <a:bodyPr wrap="none">
            <a:spAutoFit/>
          </a:bodyPr>
          <a:lstStyle/>
          <a:p>
            <a:r>
              <a:rPr lang="en-US" sz="2000" b="1" dirty="0">
                <a:latin typeface="Calibri" panose="020F0502020204030204" pitchFamily="34" charset="0"/>
                <a:cs typeface="Calibri" panose="020F0502020204030204" pitchFamily="34" charset="0"/>
              </a:rPr>
              <a:t>Further Concern </a:t>
            </a:r>
            <a:endParaRPr lang="en-US" sz="2000" b="1" dirty="0"/>
          </a:p>
        </p:txBody>
      </p:sp>
      <p:cxnSp>
        <p:nvCxnSpPr>
          <p:cNvPr id="71" name="Straight Connector 70">
            <a:extLst>
              <a:ext uri="{FF2B5EF4-FFF2-40B4-BE49-F238E27FC236}">
                <a16:creationId xmlns:a16="http://schemas.microsoft.com/office/drawing/2014/main" id="{EC744D48-8485-1145-9AD5-952A330ECA7C}"/>
              </a:ext>
            </a:extLst>
          </p:cNvPr>
          <p:cNvCxnSpPr>
            <a:cxnSpLocks/>
          </p:cNvCxnSpPr>
          <p:nvPr/>
        </p:nvCxnSpPr>
        <p:spPr>
          <a:xfrm>
            <a:off x="5709026" y="1151295"/>
            <a:ext cx="6103664" cy="181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4328D3D-4E40-7044-AB5A-CF0FF05F3AB7}"/>
              </a:ext>
            </a:extLst>
          </p:cNvPr>
          <p:cNvSpPr/>
          <p:nvPr/>
        </p:nvSpPr>
        <p:spPr>
          <a:xfrm>
            <a:off x="8630045" y="1741907"/>
            <a:ext cx="3347135" cy="1754326"/>
          </a:xfrm>
          <a:prstGeom prst="rect">
            <a:avLst/>
          </a:prstGeom>
        </p:spPr>
        <p:txBody>
          <a:bodyPr wrap="square">
            <a:spAutoFit/>
          </a:bodyPr>
          <a:lstStyle/>
          <a:p>
            <a:pPr algn="ctr"/>
            <a:r>
              <a:rPr lang="en-US" dirty="0">
                <a:latin typeface="Calibri" panose="020F0502020204030204" pitchFamily="34" charset="0"/>
                <a:cs typeface="Calibri" panose="020F0502020204030204" pitchFamily="34" charset="0"/>
              </a:rPr>
              <a:t>Long Lag period return to normal after abnormality being detected</a:t>
            </a:r>
          </a:p>
          <a:p>
            <a:pPr algn="ctr"/>
            <a:endParaRPr lang="en-US" dirty="0">
              <a:latin typeface="Calibri" panose="020F0502020204030204" pitchFamily="34" charset="0"/>
              <a:cs typeface="Calibri" panose="020F0502020204030204" pitchFamily="34" charset="0"/>
            </a:endParaRPr>
          </a:p>
          <a:p>
            <a:pPr algn="ctr"/>
            <a:r>
              <a:rPr lang="en-US" dirty="0">
                <a:latin typeface="Calibri" panose="020F0502020204030204" pitchFamily="34" charset="0"/>
                <a:cs typeface="Calibri" panose="020F0502020204030204" pitchFamily="34" charset="0"/>
              </a:rPr>
              <a:t>it will </a:t>
            </a:r>
            <a:r>
              <a:rPr lang="en-US" b="1" dirty="0">
                <a:latin typeface="Calibri" panose="020F0502020204030204" pitchFamily="34" charset="0"/>
                <a:cs typeface="Calibri" panose="020F0502020204030204" pitchFamily="34" charset="0"/>
              </a:rPr>
              <a:t>take a relatively long time </a:t>
            </a:r>
            <a:r>
              <a:rPr lang="en-US" dirty="0">
                <a:latin typeface="Calibri" panose="020F0502020204030204" pitchFamily="34" charset="0"/>
                <a:cs typeface="Calibri" panose="020F0502020204030204" pitchFamily="34" charset="0"/>
              </a:rPr>
              <a:t>to bring the MI value back to normal.</a:t>
            </a:r>
          </a:p>
        </p:txBody>
      </p:sp>
      <p:pic>
        <p:nvPicPr>
          <p:cNvPr id="21" name="Picture 20">
            <a:extLst>
              <a:ext uri="{FF2B5EF4-FFF2-40B4-BE49-F238E27FC236}">
                <a16:creationId xmlns:a16="http://schemas.microsoft.com/office/drawing/2014/main" id="{F9BFFFA1-91AB-1449-B0CC-E56C31B79C55}"/>
              </a:ext>
            </a:extLst>
          </p:cNvPr>
          <p:cNvPicPr>
            <a:picLocks noChangeAspect="1"/>
          </p:cNvPicPr>
          <p:nvPr/>
        </p:nvPicPr>
        <p:blipFill>
          <a:blip r:embed="rId5"/>
          <a:stretch>
            <a:fillRect/>
          </a:stretch>
        </p:blipFill>
        <p:spPr>
          <a:xfrm>
            <a:off x="6825682" y="1357122"/>
            <a:ext cx="406400" cy="406400"/>
          </a:xfrm>
          <a:prstGeom prst="rect">
            <a:avLst/>
          </a:prstGeom>
        </p:spPr>
      </p:pic>
      <p:pic>
        <p:nvPicPr>
          <p:cNvPr id="40" name="Picture 39">
            <a:extLst>
              <a:ext uri="{FF2B5EF4-FFF2-40B4-BE49-F238E27FC236}">
                <a16:creationId xmlns:a16="http://schemas.microsoft.com/office/drawing/2014/main" id="{3FBC2611-1863-D84C-8AAF-F1275DF55817}"/>
              </a:ext>
            </a:extLst>
          </p:cNvPr>
          <p:cNvPicPr>
            <a:picLocks noChangeAspect="1"/>
          </p:cNvPicPr>
          <p:nvPr/>
        </p:nvPicPr>
        <p:blipFill>
          <a:blip r:embed="rId6"/>
          <a:stretch>
            <a:fillRect/>
          </a:stretch>
        </p:blipFill>
        <p:spPr>
          <a:xfrm>
            <a:off x="10100412" y="1302935"/>
            <a:ext cx="406400" cy="406400"/>
          </a:xfrm>
          <a:prstGeom prst="rect">
            <a:avLst/>
          </a:prstGeom>
        </p:spPr>
      </p:pic>
      <p:cxnSp>
        <p:nvCxnSpPr>
          <p:cNvPr id="80" name="Straight Arrow Connector 79">
            <a:extLst>
              <a:ext uri="{FF2B5EF4-FFF2-40B4-BE49-F238E27FC236}">
                <a16:creationId xmlns:a16="http://schemas.microsoft.com/office/drawing/2014/main" id="{EB128442-8E75-8241-9CBC-EDED63279CDB}"/>
              </a:ext>
            </a:extLst>
          </p:cNvPr>
          <p:cNvCxnSpPr>
            <a:cxnSpLocks/>
          </p:cNvCxnSpPr>
          <p:nvPr/>
        </p:nvCxnSpPr>
        <p:spPr>
          <a:xfrm>
            <a:off x="2366999" y="5427277"/>
            <a:ext cx="0" cy="24361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A1B3A14-8A92-7142-95DF-C991A1FF38F1}"/>
              </a:ext>
            </a:extLst>
          </p:cNvPr>
          <p:cNvCxnSpPr>
            <a:cxnSpLocks/>
          </p:cNvCxnSpPr>
          <p:nvPr/>
        </p:nvCxnSpPr>
        <p:spPr>
          <a:xfrm>
            <a:off x="2361146" y="5922323"/>
            <a:ext cx="0" cy="24361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69397ED-03D3-4741-AB99-E59A38F1D2EC}"/>
              </a:ext>
            </a:extLst>
          </p:cNvPr>
          <p:cNvSpPr txBox="1"/>
          <p:nvPr/>
        </p:nvSpPr>
        <p:spPr>
          <a:xfrm>
            <a:off x="157349" y="121022"/>
            <a:ext cx="10852286" cy="461665"/>
          </a:xfrm>
          <a:prstGeom prst="rect">
            <a:avLst/>
          </a:prstGeom>
          <a:noFill/>
        </p:spPr>
        <p:txBody>
          <a:bodyPr wrap="square" rtlCol="0">
            <a:spAutoFit/>
          </a:bodyPr>
          <a:lstStyle/>
          <a:p>
            <a:r>
              <a:rPr lang="en-US" sz="2400" dirty="0">
                <a:latin typeface="+mj-lt"/>
              </a:rPr>
              <a:t>Current Model indicates an inefficiency and requires changes</a:t>
            </a:r>
          </a:p>
        </p:txBody>
      </p:sp>
      <p:cxnSp>
        <p:nvCxnSpPr>
          <p:cNvPr id="84" name="Straight Connector 83">
            <a:extLst>
              <a:ext uri="{FF2B5EF4-FFF2-40B4-BE49-F238E27FC236}">
                <a16:creationId xmlns:a16="http://schemas.microsoft.com/office/drawing/2014/main" id="{3F47B171-A4A8-554F-93AA-36E3F50D45C6}"/>
              </a:ext>
            </a:extLst>
          </p:cNvPr>
          <p:cNvCxnSpPr>
            <a:cxnSpLocks/>
          </p:cNvCxnSpPr>
          <p:nvPr/>
        </p:nvCxnSpPr>
        <p:spPr>
          <a:xfrm>
            <a:off x="5427719" y="1302935"/>
            <a:ext cx="0" cy="4807005"/>
          </a:xfrm>
          <a:prstGeom prst="line">
            <a:avLst/>
          </a:prstGeom>
          <a:ln w="31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4EFDD6C-FE92-DF49-85EF-FD8DFE533A28}"/>
              </a:ext>
            </a:extLst>
          </p:cNvPr>
          <p:cNvCxnSpPr>
            <a:cxnSpLocks/>
          </p:cNvCxnSpPr>
          <p:nvPr/>
        </p:nvCxnSpPr>
        <p:spPr>
          <a:xfrm>
            <a:off x="10303612" y="2375452"/>
            <a:ext cx="0" cy="24361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723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CB4E2F-E3C0-9C42-AB60-020828005F96}"/>
              </a:ext>
            </a:extLst>
          </p:cNvPr>
          <p:cNvSpPr txBox="1"/>
          <p:nvPr/>
        </p:nvSpPr>
        <p:spPr>
          <a:xfrm>
            <a:off x="37605" y="28384"/>
            <a:ext cx="11036223" cy="800219"/>
          </a:xfrm>
          <a:prstGeom prst="rect">
            <a:avLst/>
          </a:prstGeom>
          <a:noFill/>
        </p:spPr>
        <p:txBody>
          <a:bodyPr wrap="square" rtlCol="0">
            <a:spAutoFit/>
          </a:bodyPr>
          <a:lstStyle/>
          <a:p>
            <a:r>
              <a:rPr kumimoji="1" lang="en-US" altLang="zh-CN" sz="2300" dirty="0">
                <a:latin typeface="+mj-lt"/>
                <a:cs typeface="Calibri" panose="020F0502020204030204" pitchFamily="34" charset="0"/>
              </a:rPr>
              <a:t>Our Project goal is to construct a Real-time Powder MI Prediction System with AI Model to improve MI value accuracy above 80%</a:t>
            </a:r>
          </a:p>
        </p:txBody>
      </p:sp>
      <p:sp>
        <p:nvSpPr>
          <p:cNvPr id="7" name="TextBox 6">
            <a:extLst>
              <a:ext uri="{FF2B5EF4-FFF2-40B4-BE49-F238E27FC236}">
                <a16:creationId xmlns:a16="http://schemas.microsoft.com/office/drawing/2014/main" id="{1DEDDBF4-2740-484A-918A-E0B45B782FAF}"/>
              </a:ext>
            </a:extLst>
          </p:cNvPr>
          <p:cNvSpPr txBox="1"/>
          <p:nvPr/>
        </p:nvSpPr>
        <p:spPr>
          <a:xfrm>
            <a:off x="1273952" y="1037597"/>
            <a:ext cx="1419684" cy="400110"/>
          </a:xfrm>
          <a:prstGeom prst="rect">
            <a:avLst/>
          </a:prstGeom>
          <a:noFill/>
        </p:spPr>
        <p:txBody>
          <a:bodyPr wrap="none" rtlCol="0">
            <a:spAutoFit/>
          </a:bodyPr>
          <a:lstStyle/>
          <a:p>
            <a:r>
              <a:rPr lang="en-US" sz="2000" dirty="0"/>
              <a:t>Objective</a:t>
            </a:r>
            <a:r>
              <a:rPr lang="zh-CN" altLang="en-US" sz="2000" dirty="0"/>
              <a:t> </a:t>
            </a:r>
            <a:r>
              <a:rPr lang="en-US" altLang="zh-CN" sz="2000" dirty="0"/>
              <a:t>1</a:t>
            </a:r>
            <a:r>
              <a:rPr lang="en-US" sz="2000" dirty="0"/>
              <a:t> </a:t>
            </a:r>
          </a:p>
        </p:txBody>
      </p:sp>
      <p:sp>
        <p:nvSpPr>
          <p:cNvPr id="8" name="TextBox 7">
            <a:extLst>
              <a:ext uri="{FF2B5EF4-FFF2-40B4-BE49-F238E27FC236}">
                <a16:creationId xmlns:a16="http://schemas.microsoft.com/office/drawing/2014/main" id="{DAB9D683-4E73-7944-8A3D-EAE198BF461C}"/>
              </a:ext>
            </a:extLst>
          </p:cNvPr>
          <p:cNvSpPr txBox="1"/>
          <p:nvPr/>
        </p:nvSpPr>
        <p:spPr>
          <a:xfrm>
            <a:off x="5184708" y="3416759"/>
            <a:ext cx="1099981" cy="369332"/>
          </a:xfrm>
          <a:prstGeom prst="rect">
            <a:avLst/>
          </a:prstGeom>
          <a:noFill/>
        </p:spPr>
        <p:txBody>
          <a:bodyPr wrap="none" rtlCol="0">
            <a:spAutoFit/>
          </a:bodyPr>
          <a:lstStyle/>
          <a:p>
            <a:r>
              <a:rPr lang="en-US" b="1" dirty="0"/>
              <a:t>Timelines</a:t>
            </a:r>
          </a:p>
        </p:txBody>
      </p:sp>
      <p:sp>
        <p:nvSpPr>
          <p:cNvPr id="10" name="文本框 4">
            <a:extLst>
              <a:ext uri="{FF2B5EF4-FFF2-40B4-BE49-F238E27FC236}">
                <a16:creationId xmlns:a16="http://schemas.microsoft.com/office/drawing/2014/main" id="{D639CABD-EDED-9A46-BD34-5086327BC2FA}"/>
              </a:ext>
            </a:extLst>
          </p:cNvPr>
          <p:cNvSpPr txBox="1"/>
          <p:nvPr/>
        </p:nvSpPr>
        <p:spPr>
          <a:xfrm>
            <a:off x="763422" y="1500549"/>
            <a:ext cx="2514535" cy="369332"/>
          </a:xfrm>
          <a:prstGeom prst="rect">
            <a:avLst/>
          </a:prstGeom>
          <a:noFill/>
          <a:ln w="28575">
            <a:noFill/>
          </a:ln>
        </p:spPr>
        <p:txBody>
          <a:bodyPr wrap="none" rtlCol="0">
            <a:spAutoFit/>
          </a:bodyPr>
          <a:lstStyle/>
          <a:p>
            <a:r>
              <a:rPr kumimoji="1" lang="en-US" altLang="zh-CN" b="1" dirty="0">
                <a:latin typeface="Calibri" panose="020F0502020204030204" pitchFamily="34" charset="0"/>
                <a:cs typeface="Calibri" panose="020F0502020204030204" pitchFamily="34" charset="0"/>
              </a:rPr>
              <a:t>Optimize Manufacturing</a:t>
            </a:r>
          </a:p>
        </p:txBody>
      </p:sp>
      <p:sp>
        <p:nvSpPr>
          <p:cNvPr id="11" name="文本框 5">
            <a:extLst>
              <a:ext uri="{FF2B5EF4-FFF2-40B4-BE49-F238E27FC236}">
                <a16:creationId xmlns:a16="http://schemas.microsoft.com/office/drawing/2014/main" id="{A095A217-E448-7143-ABD6-3F0EBB50B52F}"/>
              </a:ext>
            </a:extLst>
          </p:cNvPr>
          <p:cNvSpPr txBox="1"/>
          <p:nvPr/>
        </p:nvSpPr>
        <p:spPr>
          <a:xfrm>
            <a:off x="4268849" y="1500549"/>
            <a:ext cx="2931700" cy="369332"/>
          </a:xfrm>
          <a:prstGeom prst="rect">
            <a:avLst/>
          </a:prstGeom>
          <a:noFill/>
          <a:ln w="28575">
            <a:noFill/>
          </a:ln>
        </p:spPr>
        <p:txBody>
          <a:bodyPr wrap="none" rtlCol="0">
            <a:spAutoFit/>
          </a:bodyPr>
          <a:lstStyle/>
          <a:p>
            <a:r>
              <a:rPr kumimoji="1" lang="en-US" altLang="zh-CN" b="1" dirty="0">
                <a:latin typeface="Calibri" panose="020F0502020204030204" pitchFamily="34" charset="0"/>
                <a:cs typeface="Calibri" panose="020F0502020204030204" pitchFamily="34" charset="0"/>
              </a:rPr>
              <a:t>Prevent Wasteful Production</a:t>
            </a:r>
            <a:endParaRPr kumimoji="1" lang="zh-CN" altLang="en-US" b="1" dirty="0">
              <a:latin typeface="Calibri" panose="020F0502020204030204" pitchFamily="34" charset="0"/>
              <a:cs typeface="Calibri" panose="020F0502020204030204" pitchFamily="34" charset="0"/>
            </a:endParaRPr>
          </a:p>
        </p:txBody>
      </p:sp>
      <p:sp>
        <p:nvSpPr>
          <p:cNvPr id="12" name="文本框 6">
            <a:extLst>
              <a:ext uri="{FF2B5EF4-FFF2-40B4-BE49-F238E27FC236}">
                <a16:creationId xmlns:a16="http://schemas.microsoft.com/office/drawing/2014/main" id="{52C5F820-9F76-D943-990C-F728B5CE6F67}"/>
              </a:ext>
            </a:extLst>
          </p:cNvPr>
          <p:cNvSpPr txBox="1"/>
          <p:nvPr/>
        </p:nvSpPr>
        <p:spPr>
          <a:xfrm>
            <a:off x="7914039" y="1500549"/>
            <a:ext cx="2456955" cy="369332"/>
          </a:xfrm>
          <a:prstGeom prst="rect">
            <a:avLst/>
          </a:prstGeom>
          <a:noFill/>
          <a:ln w="28575">
            <a:noFill/>
          </a:ln>
        </p:spPr>
        <p:txBody>
          <a:bodyPr wrap="none" rtlCol="0">
            <a:spAutoFit/>
          </a:bodyPr>
          <a:lstStyle/>
          <a:p>
            <a:r>
              <a:rPr kumimoji="1" lang="en-US" altLang="zh-CN" b="1" dirty="0">
                <a:latin typeface="Calibri" panose="020F0502020204030204" pitchFamily="34" charset="0"/>
                <a:cs typeface="Calibri" panose="020F0502020204030204" pitchFamily="34" charset="0"/>
              </a:rPr>
              <a:t>Reduce Production Cost</a:t>
            </a:r>
            <a:endParaRPr kumimoji="1" lang="zh-CN" altLang="en-US" b="1" dirty="0">
              <a:latin typeface="Calibri" panose="020F0502020204030204" pitchFamily="34" charset="0"/>
              <a:cs typeface="Calibri" panose="020F0502020204030204" pitchFamily="34" charset="0"/>
            </a:endParaRPr>
          </a:p>
        </p:txBody>
      </p:sp>
      <p:sp>
        <p:nvSpPr>
          <p:cNvPr id="13" name="矩形 7">
            <a:extLst>
              <a:ext uri="{FF2B5EF4-FFF2-40B4-BE49-F238E27FC236}">
                <a16:creationId xmlns:a16="http://schemas.microsoft.com/office/drawing/2014/main" id="{38030629-F909-694D-A076-43522866C071}"/>
              </a:ext>
            </a:extLst>
          </p:cNvPr>
          <p:cNvSpPr/>
          <p:nvPr/>
        </p:nvSpPr>
        <p:spPr>
          <a:xfrm>
            <a:off x="828569" y="2217627"/>
            <a:ext cx="1762790"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Content Ratio</a:t>
            </a:r>
          </a:p>
        </p:txBody>
      </p:sp>
      <p:sp>
        <p:nvSpPr>
          <p:cNvPr id="14" name="文本框 8">
            <a:extLst>
              <a:ext uri="{FF2B5EF4-FFF2-40B4-BE49-F238E27FC236}">
                <a16:creationId xmlns:a16="http://schemas.microsoft.com/office/drawing/2014/main" id="{79ACD077-B8B1-2045-842E-4678F5A915C4}"/>
              </a:ext>
            </a:extLst>
          </p:cNvPr>
          <p:cNvSpPr txBox="1"/>
          <p:nvPr/>
        </p:nvSpPr>
        <p:spPr>
          <a:xfrm>
            <a:off x="7763677" y="1903201"/>
            <a:ext cx="32078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Raw material &amp; energy usage</a:t>
            </a:r>
            <a:endParaRPr kumimoji="1" lang="zh-CN" altLang="en-US" dirty="0">
              <a:latin typeface="Calibri" panose="020F0502020204030204" pitchFamily="34" charset="0"/>
              <a:cs typeface="Calibri" panose="020F0502020204030204" pitchFamily="34" charset="0"/>
            </a:endParaRPr>
          </a:p>
        </p:txBody>
      </p:sp>
      <p:sp>
        <p:nvSpPr>
          <p:cNvPr id="15" name="文本框 9">
            <a:extLst>
              <a:ext uri="{FF2B5EF4-FFF2-40B4-BE49-F238E27FC236}">
                <a16:creationId xmlns:a16="http://schemas.microsoft.com/office/drawing/2014/main" id="{F894CAA6-FE63-FA49-AB1E-28A9A3F3632A}"/>
              </a:ext>
            </a:extLst>
          </p:cNvPr>
          <p:cNvSpPr txBox="1"/>
          <p:nvPr/>
        </p:nvSpPr>
        <p:spPr>
          <a:xfrm>
            <a:off x="7775833" y="2173899"/>
            <a:ext cx="177003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Labor needed</a:t>
            </a:r>
          </a:p>
        </p:txBody>
      </p:sp>
      <p:sp>
        <p:nvSpPr>
          <p:cNvPr id="16" name="文本框 10">
            <a:extLst>
              <a:ext uri="{FF2B5EF4-FFF2-40B4-BE49-F238E27FC236}">
                <a16:creationId xmlns:a16="http://schemas.microsoft.com/office/drawing/2014/main" id="{5E9606CE-DC2B-CF41-AA3B-1CD29619524A}"/>
              </a:ext>
            </a:extLst>
          </p:cNvPr>
          <p:cNvSpPr txBox="1"/>
          <p:nvPr/>
        </p:nvSpPr>
        <p:spPr>
          <a:xfrm>
            <a:off x="7763677" y="2475180"/>
            <a:ext cx="26073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Supply chain efficiency</a:t>
            </a:r>
            <a:endParaRPr kumimoji="1" lang="zh-CN" altLang="en-US" dirty="0">
              <a:latin typeface="Calibri" panose="020F0502020204030204" pitchFamily="34" charset="0"/>
              <a:cs typeface="Calibri" panose="020F0502020204030204" pitchFamily="34" charset="0"/>
            </a:endParaRPr>
          </a:p>
        </p:txBody>
      </p:sp>
      <p:sp>
        <p:nvSpPr>
          <p:cNvPr id="17" name="文本框 11">
            <a:extLst>
              <a:ext uri="{FF2B5EF4-FFF2-40B4-BE49-F238E27FC236}">
                <a16:creationId xmlns:a16="http://schemas.microsoft.com/office/drawing/2014/main" id="{3BB84743-3FC6-1B44-89B4-CE51B21FD96D}"/>
              </a:ext>
            </a:extLst>
          </p:cNvPr>
          <p:cNvSpPr txBox="1"/>
          <p:nvPr/>
        </p:nvSpPr>
        <p:spPr>
          <a:xfrm>
            <a:off x="828569" y="2547922"/>
            <a:ext cx="2404387" cy="369332"/>
          </a:xfrm>
          <a:prstGeom prst="rect">
            <a:avLst/>
          </a:prstGeom>
          <a:noFill/>
          <a:ln>
            <a:noFill/>
          </a:ln>
        </p:spPr>
        <p:txBody>
          <a:bodyPr wrap="square" rtlCol="0">
            <a:spAutoFit/>
          </a:bodyPr>
          <a:lstStyle/>
          <a:p>
            <a:pPr marL="285750" indent="-28575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Manual Sampling</a:t>
            </a:r>
          </a:p>
        </p:txBody>
      </p:sp>
      <p:sp>
        <p:nvSpPr>
          <p:cNvPr id="19" name="文本框 13">
            <a:extLst>
              <a:ext uri="{FF2B5EF4-FFF2-40B4-BE49-F238E27FC236}">
                <a16:creationId xmlns:a16="http://schemas.microsoft.com/office/drawing/2014/main" id="{0556F2C8-D865-844F-B2B0-853F8E2CCE9E}"/>
              </a:ext>
            </a:extLst>
          </p:cNvPr>
          <p:cNvSpPr txBox="1"/>
          <p:nvPr/>
        </p:nvSpPr>
        <p:spPr>
          <a:xfrm>
            <a:off x="828569" y="1917568"/>
            <a:ext cx="2384242"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Environment Setting</a:t>
            </a:r>
            <a:endParaRPr kumimoji="1" lang="zh-CN" altLang="en-US" dirty="0">
              <a:latin typeface="Calibri" panose="020F0502020204030204" pitchFamily="34" charset="0"/>
              <a:cs typeface="Calibri" panose="020F0502020204030204" pitchFamily="34" charset="0"/>
            </a:endParaRPr>
          </a:p>
        </p:txBody>
      </p:sp>
      <p:sp>
        <p:nvSpPr>
          <p:cNvPr id="26" name="文本框 29">
            <a:extLst>
              <a:ext uri="{FF2B5EF4-FFF2-40B4-BE49-F238E27FC236}">
                <a16:creationId xmlns:a16="http://schemas.microsoft.com/office/drawing/2014/main" id="{360D7B74-AD57-3143-BEEF-03109AB7C671}"/>
              </a:ext>
            </a:extLst>
          </p:cNvPr>
          <p:cNvSpPr txBox="1"/>
          <p:nvPr/>
        </p:nvSpPr>
        <p:spPr>
          <a:xfrm>
            <a:off x="4351087" y="1901286"/>
            <a:ext cx="253652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Down-graded Product</a:t>
            </a:r>
            <a:endParaRPr kumimoji="1" lang="zh-CN" alt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67E83ADA-D1AA-5A4F-A509-53E74698BCD0}"/>
              </a:ext>
            </a:extLst>
          </p:cNvPr>
          <p:cNvSpPr txBox="1"/>
          <p:nvPr/>
        </p:nvSpPr>
        <p:spPr>
          <a:xfrm>
            <a:off x="5003363" y="1037597"/>
            <a:ext cx="1361976" cy="400110"/>
          </a:xfrm>
          <a:prstGeom prst="rect">
            <a:avLst/>
          </a:prstGeom>
          <a:noFill/>
        </p:spPr>
        <p:txBody>
          <a:bodyPr wrap="none" rtlCol="0">
            <a:spAutoFit/>
          </a:bodyPr>
          <a:lstStyle/>
          <a:p>
            <a:r>
              <a:rPr lang="en-US" sz="2000" dirty="0"/>
              <a:t>Objective</a:t>
            </a:r>
            <a:r>
              <a:rPr lang="zh-CN" altLang="en-US" sz="2000" dirty="0"/>
              <a:t> </a:t>
            </a:r>
            <a:r>
              <a:rPr lang="en-US" altLang="zh-CN" sz="2000" dirty="0"/>
              <a:t>2</a:t>
            </a:r>
            <a:endParaRPr lang="en-US" sz="2000" dirty="0"/>
          </a:p>
        </p:txBody>
      </p:sp>
      <p:sp>
        <p:nvSpPr>
          <p:cNvPr id="28" name="TextBox 27">
            <a:extLst>
              <a:ext uri="{FF2B5EF4-FFF2-40B4-BE49-F238E27FC236}">
                <a16:creationId xmlns:a16="http://schemas.microsoft.com/office/drawing/2014/main" id="{66EFDCEA-1811-E24F-92FC-502FB384252C}"/>
              </a:ext>
            </a:extLst>
          </p:cNvPr>
          <p:cNvSpPr txBox="1"/>
          <p:nvPr/>
        </p:nvSpPr>
        <p:spPr>
          <a:xfrm>
            <a:off x="8451347" y="1037597"/>
            <a:ext cx="1361976" cy="400110"/>
          </a:xfrm>
          <a:prstGeom prst="rect">
            <a:avLst/>
          </a:prstGeom>
          <a:noFill/>
        </p:spPr>
        <p:txBody>
          <a:bodyPr wrap="none" rtlCol="0">
            <a:spAutoFit/>
          </a:bodyPr>
          <a:lstStyle/>
          <a:p>
            <a:r>
              <a:rPr lang="en-US" sz="2000" dirty="0"/>
              <a:t>Objective</a:t>
            </a:r>
            <a:r>
              <a:rPr lang="zh-CN" altLang="en-US" sz="2000" dirty="0"/>
              <a:t> </a:t>
            </a:r>
            <a:r>
              <a:rPr lang="en-US" altLang="zh-CN" sz="2000" dirty="0"/>
              <a:t>3</a:t>
            </a:r>
            <a:endParaRPr lang="en-US" sz="2000" dirty="0"/>
          </a:p>
        </p:txBody>
      </p:sp>
      <p:sp>
        <p:nvSpPr>
          <p:cNvPr id="31" name="Rounded Rectangle 30">
            <a:extLst>
              <a:ext uri="{FF2B5EF4-FFF2-40B4-BE49-F238E27FC236}">
                <a16:creationId xmlns:a16="http://schemas.microsoft.com/office/drawing/2014/main" id="{E30A9F09-C9E7-CF45-9AB4-547EF2E5C15F}"/>
              </a:ext>
            </a:extLst>
          </p:cNvPr>
          <p:cNvSpPr/>
          <p:nvPr/>
        </p:nvSpPr>
        <p:spPr>
          <a:xfrm>
            <a:off x="799953" y="6115654"/>
            <a:ext cx="10142974" cy="449451"/>
          </a:xfrm>
          <a:prstGeom prst="roundRect">
            <a:avLst/>
          </a:prstGeom>
          <a:solidFill>
            <a:srgbClr val="D35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AECDF44F-ABA4-6A46-A054-FADCE2DDEE49}"/>
              </a:ext>
            </a:extLst>
          </p:cNvPr>
          <p:cNvCxnSpPr>
            <a:cxnSpLocks/>
          </p:cNvCxnSpPr>
          <p:nvPr/>
        </p:nvCxnSpPr>
        <p:spPr>
          <a:xfrm>
            <a:off x="3232956" y="6115654"/>
            <a:ext cx="0" cy="4494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83194E-9B30-B54C-AFF7-08CC37FFA314}"/>
              </a:ext>
            </a:extLst>
          </p:cNvPr>
          <p:cNvCxnSpPr>
            <a:cxnSpLocks/>
          </p:cNvCxnSpPr>
          <p:nvPr/>
        </p:nvCxnSpPr>
        <p:spPr>
          <a:xfrm>
            <a:off x="5312127" y="6045200"/>
            <a:ext cx="0" cy="5326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76A8E73-C629-0A49-9DBB-AEA4BF59F220}"/>
              </a:ext>
            </a:extLst>
          </p:cNvPr>
          <p:cNvCxnSpPr>
            <a:cxnSpLocks/>
          </p:cNvCxnSpPr>
          <p:nvPr/>
        </p:nvCxnSpPr>
        <p:spPr>
          <a:xfrm>
            <a:off x="7763677" y="5969000"/>
            <a:ext cx="0" cy="62753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矩形 1">
            <a:extLst>
              <a:ext uri="{FF2B5EF4-FFF2-40B4-BE49-F238E27FC236}">
                <a16:creationId xmlns:a16="http://schemas.microsoft.com/office/drawing/2014/main" id="{F08DA8E7-5F81-AE4D-861E-2EBB7530298C}"/>
              </a:ext>
            </a:extLst>
          </p:cNvPr>
          <p:cNvSpPr/>
          <p:nvPr/>
        </p:nvSpPr>
        <p:spPr>
          <a:xfrm>
            <a:off x="1775179" y="6163341"/>
            <a:ext cx="814646" cy="369332"/>
          </a:xfrm>
          <a:prstGeom prst="rect">
            <a:avLst/>
          </a:prstGeom>
        </p:spPr>
        <p:txBody>
          <a:bodyPr wrap="none">
            <a:spAutoFit/>
          </a:bodyPr>
          <a:lstStyle/>
          <a:p>
            <a:pPr algn="ctr"/>
            <a:r>
              <a:rPr lang="en-US" altLang="zh-CN" b="1" dirty="0">
                <a:solidFill>
                  <a:schemeClr val="bg1"/>
                </a:solidFill>
                <a:latin typeface="Calibri" panose="020F0502020204030204" pitchFamily="34" charset="0"/>
                <a:cs typeface="Calibri" panose="020F0502020204030204" pitchFamily="34" charset="0"/>
              </a:rPr>
              <a:t>Sep 20</a:t>
            </a:r>
            <a:endParaRPr lang="zh-CN" altLang="en-US" b="1" dirty="0">
              <a:solidFill>
                <a:schemeClr val="bg1"/>
              </a:solidFill>
              <a:latin typeface="Calibri" panose="020F0502020204030204" pitchFamily="34" charset="0"/>
              <a:cs typeface="Calibri" panose="020F0502020204030204" pitchFamily="34" charset="0"/>
            </a:endParaRPr>
          </a:p>
        </p:txBody>
      </p:sp>
      <p:sp>
        <p:nvSpPr>
          <p:cNvPr id="39" name="矩形 2">
            <a:extLst>
              <a:ext uri="{FF2B5EF4-FFF2-40B4-BE49-F238E27FC236}">
                <a16:creationId xmlns:a16="http://schemas.microsoft.com/office/drawing/2014/main" id="{FF781E41-D322-8145-B0FF-26A3298AF361}"/>
              </a:ext>
            </a:extLst>
          </p:cNvPr>
          <p:cNvSpPr/>
          <p:nvPr/>
        </p:nvSpPr>
        <p:spPr>
          <a:xfrm>
            <a:off x="3836328" y="6172717"/>
            <a:ext cx="798617" cy="369332"/>
          </a:xfrm>
          <a:prstGeom prst="rect">
            <a:avLst/>
          </a:prstGeom>
        </p:spPr>
        <p:txBody>
          <a:bodyPr wrap="none">
            <a:spAutoFit/>
          </a:bodyPr>
          <a:lstStyle/>
          <a:p>
            <a:pPr algn="ctr"/>
            <a:r>
              <a:rPr lang="en-US" altLang="zh-CN" b="1" dirty="0">
                <a:solidFill>
                  <a:schemeClr val="bg1"/>
                </a:solidFill>
                <a:latin typeface="Calibri" panose="020F0502020204030204" pitchFamily="34" charset="0"/>
                <a:cs typeface="Calibri" panose="020F0502020204030204" pitchFamily="34" charset="0"/>
              </a:rPr>
              <a:t>Oct 11</a:t>
            </a:r>
            <a:endParaRPr lang="zh-CN" altLang="en-US" b="1" dirty="0">
              <a:solidFill>
                <a:schemeClr val="bg1"/>
              </a:solidFill>
              <a:latin typeface="Calibri" panose="020F0502020204030204" pitchFamily="34" charset="0"/>
              <a:cs typeface="Calibri" panose="020F0502020204030204" pitchFamily="34" charset="0"/>
            </a:endParaRPr>
          </a:p>
        </p:txBody>
      </p:sp>
      <p:sp>
        <p:nvSpPr>
          <p:cNvPr id="40" name="矩形 12">
            <a:extLst>
              <a:ext uri="{FF2B5EF4-FFF2-40B4-BE49-F238E27FC236}">
                <a16:creationId xmlns:a16="http://schemas.microsoft.com/office/drawing/2014/main" id="{95C1F1EE-B16B-B24C-A3A5-81B2FC1BB8BD}"/>
              </a:ext>
            </a:extLst>
          </p:cNvPr>
          <p:cNvSpPr/>
          <p:nvPr/>
        </p:nvSpPr>
        <p:spPr>
          <a:xfrm>
            <a:off x="6250838" y="6147059"/>
            <a:ext cx="738600" cy="369332"/>
          </a:xfrm>
          <a:prstGeom prst="rect">
            <a:avLst/>
          </a:prstGeom>
        </p:spPr>
        <p:txBody>
          <a:bodyPr wrap="none">
            <a:spAutoFit/>
          </a:bodyPr>
          <a:lstStyle/>
          <a:p>
            <a:pPr algn="ctr"/>
            <a:r>
              <a:rPr lang="en-US" altLang="zh-CN" b="1" dirty="0">
                <a:solidFill>
                  <a:schemeClr val="bg1"/>
                </a:solidFill>
                <a:latin typeface="Calibri" panose="020F0502020204030204" pitchFamily="34" charset="0"/>
                <a:cs typeface="Calibri" panose="020F0502020204030204" pitchFamily="34" charset="0"/>
              </a:rPr>
              <a:t>Nov 1</a:t>
            </a:r>
            <a:endParaRPr lang="zh-CN" altLang="en-US" b="1" dirty="0">
              <a:solidFill>
                <a:schemeClr val="bg1"/>
              </a:solidFill>
              <a:latin typeface="Calibri" panose="020F0502020204030204" pitchFamily="34" charset="0"/>
              <a:cs typeface="Calibri" panose="020F0502020204030204" pitchFamily="34" charset="0"/>
            </a:endParaRPr>
          </a:p>
        </p:txBody>
      </p:sp>
      <p:sp>
        <p:nvSpPr>
          <p:cNvPr id="41" name="矩形 14">
            <a:extLst>
              <a:ext uri="{FF2B5EF4-FFF2-40B4-BE49-F238E27FC236}">
                <a16:creationId xmlns:a16="http://schemas.microsoft.com/office/drawing/2014/main" id="{27581319-75C8-1D44-9174-CBAF9A798920}"/>
              </a:ext>
            </a:extLst>
          </p:cNvPr>
          <p:cNvSpPr/>
          <p:nvPr/>
        </p:nvSpPr>
        <p:spPr>
          <a:xfrm>
            <a:off x="8714706" y="6147059"/>
            <a:ext cx="855620" cy="369332"/>
          </a:xfrm>
          <a:prstGeom prst="rect">
            <a:avLst/>
          </a:prstGeom>
        </p:spPr>
        <p:txBody>
          <a:bodyPr wrap="none">
            <a:spAutoFit/>
          </a:bodyPr>
          <a:lstStyle/>
          <a:p>
            <a:pPr algn="ctr"/>
            <a:r>
              <a:rPr lang="en-US" altLang="zh-CN" b="1" dirty="0">
                <a:solidFill>
                  <a:schemeClr val="bg1"/>
                </a:solidFill>
                <a:latin typeface="Calibri" panose="020F0502020204030204" pitchFamily="34" charset="0"/>
                <a:cs typeface="Calibri" panose="020F0502020204030204" pitchFamily="34" charset="0"/>
              </a:rPr>
              <a:t>Nov 22</a:t>
            </a:r>
            <a:endParaRPr lang="zh-CN" altLang="en-US" b="1" dirty="0">
              <a:solidFill>
                <a:schemeClr val="bg1"/>
              </a:solidFill>
              <a:latin typeface="Calibri" panose="020F0502020204030204" pitchFamily="34" charset="0"/>
              <a:cs typeface="Calibri" panose="020F0502020204030204" pitchFamily="34" charset="0"/>
            </a:endParaRPr>
          </a:p>
        </p:txBody>
      </p:sp>
      <p:cxnSp>
        <p:nvCxnSpPr>
          <p:cNvPr id="46" name="Straight Connector 45">
            <a:extLst>
              <a:ext uri="{FF2B5EF4-FFF2-40B4-BE49-F238E27FC236}">
                <a16:creationId xmlns:a16="http://schemas.microsoft.com/office/drawing/2014/main" id="{FFD3A4C4-1649-2C41-9206-841B9A4E6ECC}"/>
              </a:ext>
            </a:extLst>
          </p:cNvPr>
          <p:cNvCxnSpPr>
            <a:cxnSpLocks/>
            <a:endCxn id="54" idx="1"/>
          </p:cNvCxnSpPr>
          <p:nvPr/>
        </p:nvCxnSpPr>
        <p:spPr>
          <a:xfrm flipV="1">
            <a:off x="1061694" y="5816727"/>
            <a:ext cx="0" cy="615886"/>
          </a:xfrm>
          <a:prstGeom prst="line">
            <a:avLst/>
          </a:prstGeom>
          <a:ln>
            <a:solidFill>
              <a:srgbClr val="D3534C"/>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1C47D83-5B04-8D4E-A0C9-9F198FF9F247}"/>
              </a:ext>
            </a:extLst>
          </p:cNvPr>
          <p:cNvCxnSpPr>
            <a:cxnSpLocks/>
          </p:cNvCxnSpPr>
          <p:nvPr/>
        </p:nvCxnSpPr>
        <p:spPr>
          <a:xfrm flipH="1" flipV="1">
            <a:off x="5654590" y="4632668"/>
            <a:ext cx="9258" cy="1651402"/>
          </a:xfrm>
          <a:prstGeom prst="line">
            <a:avLst/>
          </a:prstGeom>
          <a:ln>
            <a:solidFill>
              <a:srgbClr val="D3534C"/>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BDDD6E8-E6F1-344D-92AB-E00F65AE4CD7}"/>
              </a:ext>
            </a:extLst>
          </p:cNvPr>
          <p:cNvCxnSpPr>
            <a:cxnSpLocks/>
            <a:endCxn id="73" idx="1"/>
          </p:cNvCxnSpPr>
          <p:nvPr/>
        </p:nvCxnSpPr>
        <p:spPr>
          <a:xfrm flipV="1">
            <a:off x="7571748" y="4207471"/>
            <a:ext cx="0" cy="2160484"/>
          </a:xfrm>
          <a:prstGeom prst="line">
            <a:avLst/>
          </a:prstGeom>
          <a:ln>
            <a:solidFill>
              <a:srgbClr val="D3534C"/>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B9EDC-8008-A94F-8A5D-95CB46598373}"/>
              </a:ext>
            </a:extLst>
          </p:cNvPr>
          <p:cNvCxnSpPr>
            <a:cxnSpLocks/>
          </p:cNvCxnSpPr>
          <p:nvPr/>
        </p:nvCxnSpPr>
        <p:spPr>
          <a:xfrm flipV="1">
            <a:off x="10006213" y="4086464"/>
            <a:ext cx="0" cy="2281491"/>
          </a:xfrm>
          <a:prstGeom prst="line">
            <a:avLst/>
          </a:prstGeom>
          <a:ln>
            <a:solidFill>
              <a:srgbClr val="D3534C"/>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348DE8-E849-A842-BF41-B4A03630CC85}"/>
              </a:ext>
            </a:extLst>
          </p:cNvPr>
          <p:cNvCxnSpPr>
            <a:cxnSpLocks/>
            <a:endCxn id="61" idx="1"/>
          </p:cNvCxnSpPr>
          <p:nvPr/>
        </p:nvCxnSpPr>
        <p:spPr>
          <a:xfrm flipV="1">
            <a:off x="2999128" y="5258921"/>
            <a:ext cx="10267" cy="1257472"/>
          </a:xfrm>
          <a:prstGeom prst="line">
            <a:avLst/>
          </a:prstGeom>
          <a:ln>
            <a:solidFill>
              <a:srgbClr val="D3534C"/>
            </a:solidFill>
            <a:prstDash val="sysDot"/>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077E07DD-38AA-0746-8257-BF3C66B61AB7}"/>
              </a:ext>
            </a:extLst>
          </p:cNvPr>
          <p:cNvSpPr/>
          <p:nvPr/>
        </p:nvSpPr>
        <p:spPr>
          <a:xfrm>
            <a:off x="1061694" y="5693476"/>
            <a:ext cx="1954016" cy="246502"/>
          </a:xfrm>
          <a:prstGeom prst="roundRect">
            <a:avLst/>
          </a:prstGeom>
          <a:solidFill>
            <a:srgbClr val="D35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1377F8DB-4B9D-0841-9011-7D033F2C3D04}"/>
              </a:ext>
            </a:extLst>
          </p:cNvPr>
          <p:cNvCxnSpPr>
            <a:cxnSpLocks/>
          </p:cNvCxnSpPr>
          <p:nvPr/>
        </p:nvCxnSpPr>
        <p:spPr>
          <a:xfrm>
            <a:off x="10067601" y="6115654"/>
            <a:ext cx="0" cy="62753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8BDAC157-D2C2-7A45-A9C5-F6E7A9195C90}"/>
              </a:ext>
            </a:extLst>
          </p:cNvPr>
          <p:cNvSpPr/>
          <p:nvPr/>
        </p:nvSpPr>
        <p:spPr>
          <a:xfrm>
            <a:off x="3009395" y="5119265"/>
            <a:ext cx="2671565" cy="279311"/>
          </a:xfrm>
          <a:prstGeom prst="roundRect">
            <a:avLst/>
          </a:prstGeom>
          <a:solidFill>
            <a:srgbClr val="D35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C6512214-9018-8A4F-89B3-687C39270760}"/>
              </a:ext>
            </a:extLst>
          </p:cNvPr>
          <p:cNvSpPr/>
          <p:nvPr/>
        </p:nvSpPr>
        <p:spPr>
          <a:xfrm>
            <a:off x="5654377" y="4593259"/>
            <a:ext cx="1926842" cy="303546"/>
          </a:xfrm>
          <a:prstGeom prst="roundRect">
            <a:avLst/>
          </a:prstGeom>
          <a:solidFill>
            <a:srgbClr val="D35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a:extLst>
              <a:ext uri="{FF2B5EF4-FFF2-40B4-BE49-F238E27FC236}">
                <a16:creationId xmlns:a16="http://schemas.microsoft.com/office/drawing/2014/main" id="{AD29AEB7-34A0-4C40-9897-D51B89FEA66F}"/>
              </a:ext>
            </a:extLst>
          </p:cNvPr>
          <p:cNvSpPr/>
          <p:nvPr/>
        </p:nvSpPr>
        <p:spPr>
          <a:xfrm>
            <a:off x="7571748" y="4060068"/>
            <a:ext cx="2434465" cy="294806"/>
          </a:xfrm>
          <a:prstGeom prst="roundRect">
            <a:avLst/>
          </a:prstGeom>
          <a:solidFill>
            <a:srgbClr val="D35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A66F127-8AFD-6F43-A81E-57745F12149C}"/>
              </a:ext>
            </a:extLst>
          </p:cNvPr>
          <p:cNvSpPr/>
          <p:nvPr/>
        </p:nvSpPr>
        <p:spPr>
          <a:xfrm>
            <a:off x="1241180" y="5107309"/>
            <a:ext cx="1520400" cy="523220"/>
          </a:xfrm>
          <a:prstGeom prst="rect">
            <a:avLst/>
          </a:prstGeom>
        </p:spPr>
        <p:txBody>
          <a:bodyPr wrap="square">
            <a:spAutoFit/>
          </a:bodyPr>
          <a:lstStyle/>
          <a:p>
            <a:pPr algn="ctr"/>
            <a:r>
              <a:rPr lang="en-US" altLang="zh-CN" sz="1400" dirty="0">
                <a:latin typeface="Calibri" panose="020F0502020204030204" pitchFamily="34" charset="0"/>
                <a:cs typeface="Calibri" panose="020F0502020204030204" pitchFamily="34" charset="0"/>
              </a:rPr>
              <a:t>Industry and Market Research</a:t>
            </a:r>
            <a:endParaRPr lang="zh-CN" alt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DB2FB4B-49A3-DA43-ACF0-039B5EE14E2A}"/>
              </a:ext>
            </a:extLst>
          </p:cNvPr>
          <p:cNvSpPr/>
          <p:nvPr/>
        </p:nvSpPr>
        <p:spPr>
          <a:xfrm>
            <a:off x="3212811" y="4539310"/>
            <a:ext cx="2072765" cy="523220"/>
          </a:xfrm>
          <a:prstGeom prst="rect">
            <a:avLst/>
          </a:prstGeom>
        </p:spPr>
        <p:txBody>
          <a:bodyPr wrap="square">
            <a:spAutoFit/>
          </a:bodyPr>
          <a:lstStyle/>
          <a:p>
            <a:pPr lvl="0" algn="ctr">
              <a:defRPr/>
            </a:pPr>
            <a:r>
              <a:rPr lang="en-US" altLang="zh-CN" sz="1400" dirty="0">
                <a:latin typeface="Calibri" panose="020F0502020204030204" pitchFamily="34" charset="0"/>
                <a:cs typeface="Calibri" panose="020F0502020204030204" pitchFamily="34" charset="0"/>
              </a:rPr>
              <a:t>Data Exploration Hypothesis Testing</a:t>
            </a:r>
            <a:endParaRPr lang="zh-CN" altLang="en-US" sz="1400" dirty="0">
              <a:latin typeface="Calibri" panose="020F0502020204030204" pitchFamily="34" charset="0"/>
              <a:cs typeface="Calibri" panose="020F0502020204030204" pitchFamily="34" charset="0"/>
            </a:endParaRPr>
          </a:p>
        </p:txBody>
      </p:sp>
      <p:sp>
        <p:nvSpPr>
          <p:cNvPr id="77" name="Rectangle 76">
            <a:extLst>
              <a:ext uri="{FF2B5EF4-FFF2-40B4-BE49-F238E27FC236}">
                <a16:creationId xmlns:a16="http://schemas.microsoft.com/office/drawing/2014/main" id="{A17CD8FD-0281-F84C-A05D-49708D36778E}"/>
              </a:ext>
            </a:extLst>
          </p:cNvPr>
          <p:cNvSpPr/>
          <p:nvPr/>
        </p:nvSpPr>
        <p:spPr>
          <a:xfrm>
            <a:off x="5555717" y="4054643"/>
            <a:ext cx="2007678" cy="523220"/>
          </a:xfrm>
          <a:prstGeom prst="rect">
            <a:avLst/>
          </a:prstGeom>
        </p:spPr>
        <p:txBody>
          <a:bodyPr wrap="square">
            <a:spAutoFit/>
          </a:bodyPr>
          <a:lstStyle/>
          <a:p>
            <a:pPr lvl="0" algn="ctr">
              <a:defRPr/>
            </a:pPr>
            <a:r>
              <a:rPr lang="en-US" altLang="zh-CN" sz="1400" dirty="0">
                <a:latin typeface="Calibri" panose="020F0502020204030204" pitchFamily="34" charset="0"/>
                <a:cs typeface="Calibri" panose="020F0502020204030204" pitchFamily="34" charset="0"/>
              </a:rPr>
              <a:t>Delivery Design and Visualization</a:t>
            </a:r>
            <a:endParaRPr lang="zh-CN" altLang="en-US" sz="1400" dirty="0">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E50E8392-B442-A346-8CC5-7CB85AEE79C7}"/>
              </a:ext>
            </a:extLst>
          </p:cNvPr>
          <p:cNvSpPr/>
          <p:nvPr/>
        </p:nvSpPr>
        <p:spPr>
          <a:xfrm>
            <a:off x="8015906" y="3724767"/>
            <a:ext cx="1621726" cy="307777"/>
          </a:xfrm>
          <a:prstGeom prst="rect">
            <a:avLst/>
          </a:prstGeom>
        </p:spPr>
        <p:txBody>
          <a:bodyPr wrap="none">
            <a:spAutoFit/>
          </a:bodyPr>
          <a:lstStyle/>
          <a:p>
            <a:pPr lvl="0" algn="ctr">
              <a:defRPr/>
            </a:pPr>
            <a:r>
              <a:rPr lang="en-US" altLang="zh-CN" sz="1400" dirty="0">
                <a:latin typeface="Calibri" panose="020F0502020204030204" pitchFamily="34" charset="0"/>
                <a:cs typeface="Calibri" panose="020F0502020204030204" pitchFamily="34" charset="0"/>
              </a:rPr>
              <a:t>Delivery Conclusion</a:t>
            </a:r>
          </a:p>
        </p:txBody>
      </p:sp>
      <p:sp>
        <p:nvSpPr>
          <p:cNvPr id="79" name="Rectangle 78">
            <a:extLst>
              <a:ext uri="{FF2B5EF4-FFF2-40B4-BE49-F238E27FC236}">
                <a16:creationId xmlns:a16="http://schemas.microsoft.com/office/drawing/2014/main" id="{D4E1B10C-5DB1-8B4B-AA59-1B75C28A37D7}"/>
              </a:ext>
            </a:extLst>
          </p:cNvPr>
          <p:cNvSpPr/>
          <p:nvPr/>
        </p:nvSpPr>
        <p:spPr>
          <a:xfrm>
            <a:off x="10083931" y="4547245"/>
            <a:ext cx="2343945" cy="1169551"/>
          </a:xfrm>
          <a:prstGeom prst="rect">
            <a:avLst/>
          </a:prstGeom>
        </p:spPr>
        <p:txBody>
          <a:bodyPr wrap="square">
            <a:spAutoFit/>
          </a:bodyPr>
          <a:lstStyle/>
          <a:p>
            <a:r>
              <a:rPr kumimoji="1" lang="en-US" altLang="zh-CN" sz="1400" dirty="0">
                <a:latin typeface="Calibri" panose="020F0502020204030204" pitchFamily="34" charset="0"/>
                <a:cs typeface="Calibri" panose="020F0502020204030204" pitchFamily="34" charset="0"/>
              </a:rPr>
              <a:t>1. Automated</a:t>
            </a:r>
          </a:p>
          <a:p>
            <a:r>
              <a:rPr kumimoji="1" lang="en-US" altLang="zh-CN" sz="1400" dirty="0">
                <a:latin typeface="Calibri" panose="020F0502020204030204" pitchFamily="34" charset="0"/>
                <a:cs typeface="Calibri" panose="020F0502020204030204" pitchFamily="34" charset="0"/>
              </a:rPr>
              <a:t>Real-time Powder MI</a:t>
            </a:r>
          </a:p>
          <a:p>
            <a:r>
              <a:rPr kumimoji="1" lang="en-US" altLang="zh-CN" sz="1400" dirty="0">
                <a:latin typeface="Calibri" panose="020F0502020204030204" pitchFamily="34" charset="0"/>
                <a:cs typeface="Calibri" panose="020F0502020204030204" pitchFamily="34" charset="0"/>
              </a:rPr>
              <a:t>Prediction System</a:t>
            </a:r>
          </a:p>
          <a:p>
            <a:r>
              <a:rPr kumimoji="1" lang="en-US" altLang="zh-CN" sz="1400" dirty="0">
                <a:latin typeface="Calibri" panose="020F0502020204030204" pitchFamily="34" charset="0"/>
                <a:cs typeface="Calibri" panose="020F0502020204030204" pitchFamily="34" charset="0"/>
              </a:rPr>
              <a:t>2. System Instruction</a:t>
            </a:r>
          </a:p>
          <a:p>
            <a:r>
              <a:rPr kumimoji="1" lang="en-US" altLang="zh-CN" sz="1400" dirty="0">
                <a:latin typeface="Calibri" panose="020F0502020204030204" pitchFamily="34" charset="0"/>
                <a:cs typeface="Calibri" panose="020F0502020204030204" pitchFamily="34" charset="0"/>
              </a:rPr>
              <a:t>3. Project Report</a:t>
            </a:r>
            <a:endParaRPr kumimoji="1" lang="zh-CN" altLang="en-US" sz="1400" dirty="0">
              <a:latin typeface="Calibri" panose="020F0502020204030204" pitchFamily="34" charset="0"/>
              <a:cs typeface="Calibri" panose="020F0502020204030204" pitchFamily="34" charset="0"/>
            </a:endParaRPr>
          </a:p>
        </p:txBody>
      </p:sp>
      <p:grpSp>
        <p:nvGrpSpPr>
          <p:cNvPr id="93" name="Group 92">
            <a:extLst>
              <a:ext uri="{FF2B5EF4-FFF2-40B4-BE49-F238E27FC236}">
                <a16:creationId xmlns:a16="http://schemas.microsoft.com/office/drawing/2014/main" id="{B4256831-6DA8-EC4F-B89E-08734D6C3B7B}"/>
              </a:ext>
            </a:extLst>
          </p:cNvPr>
          <p:cNvGrpSpPr/>
          <p:nvPr/>
        </p:nvGrpSpPr>
        <p:grpSpPr>
          <a:xfrm>
            <a:off x="11009635" y="60014"/>
            <a:ext cx="1059925" cy="473948"/>
            <a:chOff x="11105956" y="73193"/>
            <a:chExt cx="1059925" cy="473948"/>
          </a:xfrm>
        </p:grpSpPr>
        <p:pic>
          <p:nvPicPr>
            <p:cNvPr id="94" name="Picture 93">
              <a:extLst>
                <a:ext uri="{FF2B5EF4-FFF2-40B4-BE49-F238E27FC236}">
                  <a16:creationId xmlns:a16="http://schemas.microsoft.com/office/drawing/2014/main" id="{B759FB1A-AF13-E648-A77A-32A44ACA8484}"/>
                </a:ext>
              </a:extLst>
            </p:cNvPr>
            <p:cNvPicPr>
              <a:picLocks noChangeAspect="1"/>
            </p:cNvPicPr>
            <p:nvPr/>
          </p:nvPicPr>
          <p:blipFill rotWithShape="1">
            <a:blip r:embed="rId2"/>
            <a:srcRect l="1" t="7746" r="-1" b="-2"/>
            <a:stretch/>
          </p:blipFill>
          <p:spPr>
            <a:xfrm>
              <a:off x="11652142" y="73193"/>
              <a:ext cx="513739" cy="473948"/>
            </a:xfrm>
            <a:prstGeom prst="rect">
              <a:avLst/>
            </a:prstGeom>
          </p:spPr>
        </p:pic>
        <p:pic>
          <p:nvPicPr>
            <p:cNvPr id="95" name="Picture 94">
              <a:extLst>
                <a:ext uri="{FF2B5EF4-FFF2-40B4-BE49-F238E27FC236}">
                  <a16:creationId xmlns:a16="http://schemas.microsoft.com/office/drawing/2014/main" id="{0C54C045-9D77-1746-A72B-EFEB972FC10C}"/>
                </a:ext>
              </a:extLst>
            </p:cNvPr>
            <p:cNvPicPr>
              <a:picLocks noChangeAspect="1"/>
            </p:cNvPicPr>
            <p:nvPr/>
          </p:nvPicPr>
          <p:blipFill>
            <a:blip r:embed="rId3"/>
            <a:stretch>
              <a:fillRect/>
            </a:stretch>
          </p:blipFill>
          <p:spPr>
            <a:xfrm>
              <a:off x="11105956" y="149700"/>
              <a:ext cx="358864" cy="316245"/>
            </a:xfrm>
            <a:prstGeom prst="rect">
              <a:avLst/>
            </a:prstGeom>
          </p:spPr>
        </p:pic>
        <p:cxnSp>
          <p:nvCxnSpPr>
            <p:cNvPr id="96" name="Straight Connector 95">
              <a:extLst>
                <a:ext uri="{FF2B5EF4-FFF2-40B4-BE49-F238E27FC236}">
                  <a16:creationId xmlns:a16="http://schemas.microsoft.com/office/drawing/2014/main" id="{4D4D11F6-9242-DF42-A3B5-E2016C42FB12}"/>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Slide Number Placeholder 97">
            <a:extLst>
              <a:ext uri="{FF2B5EF4-FFF2-40B4-BE49-F238E27FC236}">
                <a16:creationId xmlns:a16="http://schemas.microsoft.com/office/drawing/2014/main" id="{8989B39B-A583-0641-B175-2077352A0C57}"/>
              </a:ext>
            </a:extLst>
          </p:cNvPr>
          <p:cNvSpPr>
            <a:spLocks noGrp="1"/>
          </p:cNvSpPr>
          <p:nvPr>
            <p:ph type="sldNum" sz="quarter" idx="12"/>
          </p:nvPr>
        </p:nvSpPr>
        <p:spPr/>
        <p:txBody>
          <a:bodyPr/>
          <a:lstStyle/>
          <a:p>
            <a:fld id="{36C32D79-5CDA-D54C-9935-8837F3350F1E}" type="slidenum">
              <a:rPr lang="en-US" smtClean="0"/>
              <a:t>5</a:t>
            </a:fld>
            <a:endParaRPr lang="en-US"/>
          </a:p>
        </p:txBody>
      </p:sp>
      <p:cxnSp>
        <p:nvCxnSpPr>
          <p:cNvPr id="99" name="Straight Connector 98">
            <a:extLst>
              <a:ext uri="{FF2B5EF4-FFF2-40B4-BE49-F238E27FC236}">
                <a16:creationId xmlns:a16="http://schemas.microsoft.com/office/drawing/2014/main" id="{501B9D01-9E66-CA49-BDBC-4E2C021D5BA3}"/>
              </a:ext>
            </a:extLst>
          </p:cNvPr>
          <p:cNvCxnSpPr>
            <a:cxnSpLocks/>
          </p:cNvCxnSpPr>
          <p:nvPr/>
        </p:nvCxnSpPr>
        <p:spPr>
          <a:xfrm flipV="1">
            <a:off x="910967" y="1416544"/>
            <a:ext cx="2180826" cy="148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47E4917-003E-0746-BA77-A468E9191625}"/>
              </a:ext>
            </a:extLst>
          </p:cNvPr>
          <p:cNvCxnSpPr>
            <a:cxnSpLocks/>
          </p:cNvCxnSpPr>
          <p:nvPr/>
        </p:nvCxnSpPr>
        <p:spPr>
          <a:xfrm flipV="1">
            <a:off x="4563964" y="1416544"/>
            <a:ext cx="2180826" cy="148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AF7BDE9-FFD0-EA42-8BF3-0C2926F21602}"/>
              </a:ext>
            </a:extLst>
          </p:cNvPr>
          <p:cNvCxnSpPr>
            <a:cxnSpLocks/>
          </p:cNvCxnSpPr>
          <p:nvPr/>
        </p:nvCxnSpPr>
        <p:spPr>
          <a:xfrm flipV="1">
            <a:off x="8190168" y="1416544"/>
            <a:ext cx="2180826" cy="148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29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683D151-13F5-0340-A6A1-86AC42DA5513}"/>
              </a:ext>
            </a:extLst>
          </p:cNvPr>
          <p:cNvSpPr txBox="1"/>
          <p:nvPr/>
        </p:nvSpPr>
        <p:spPr>
          <a:xfrm>
            <a:off x="252407" y="669157"/>
            <a:ext cx="554960" cy="369332"/>
          </a:xfrm>
          <a:prstGeom prst="rect">
            <a:avLst/>
          </a:prstGeom>
          <a:noFill/>
          <a:ln>
            <a:solidFill>
              <a:schemeClr val="tx1"/>
            </a:solidFill>
          </a:ln>
        </p:spPr>
        <p:txBody>
          <a:bodyPr wrap="none" rtlCol="0">
            <a:spAutoFit/>
          </a:bodyPr>
          <a:lstStyle/>
          <a:p>
            <a:r>
              <a:rPr lang="en-US" dirty="0"/>
              <a:t>Join</a:t>
            </a:r>
          </a:p>
        </p:txBody>
      </p:sp>
      <p:sp>
        <p:nvSpPr>
          <p:cNvPr id="9" name="TextBox 8">
            <a:extLst>
              <a:ext uri="{FF2B5EF4-FFF2-40B4-BE49-F238E27FC236}">
                <a16:creationId xmlns:a16="http://schemas.microsoft.com/office/drawing/2014/main" id="{7A6FBFEF-F86E-F14D-AADC-13B247747D2E}"/>
              </a:ext>
            </a:extLst>
          </p:cNvPr>
          <p:cNvSpPr txBox="1"/>
          <p:nvPr/>
        </p:nvSpPr>
        <p:spPr>
          <a:xfrm>
            <a:off x="6219437" y="580626"/>
            <a:ext cx="1560042" cy="369332"/>
          </a:xfrm>
          <a:prstGeom prst="rect">
            <a:avLst/>
          </a:prstGeom>
          <a:noFill/>
          <a:ln>
            <a:solidFill>
              <a:schemeClr val="tx1"/>
            </a:solidFill>
          </a:ln>
        </p:spPr>
        <p:txBody>
          <a:bodyPr wrap="none" rtlCol="0">
            <a:spAutoFit/>
          </a:bodyPr>
          <a:lstStyle/>
          <a:p>
            <a:r>
              <a:rPr lang="en-US" dirty="0"/>
              <a:t>Missing Values</a:t>
            </a:r>
          </a:p>
        </p:txBody>
      </p:sp>
      <p:sp>
        <p:nvSpPr>
          <p:cNvPr id="10" name="TextBox 9">
            <a:extLst>
              <a:ext uri="{FF2B5EF4-FFF2-40B4-BE49-F238E27FC236}">
                <a16:creationId xmlns:a16="http://schemas.microsoft.com/office/drawing/2014/main" id="{7DFFA0F8-39DA-2D47-8A9D-779EDFD1D6A0}"/>
              </a:ext>
            </a:extLst>
          </p:cNvPr>
          <p:cNvSpPr txBox="1"/>
          <p:nvPr/>
        </p:nvSpPr>
        <p:spPr>
          <a:xfrm>
            <a:off x="6238935" y="1556852"/>
            <a:ext cx="922881" cy="369332"/>
          </a:xfrm>
          <a:prstGeom prst="rect">
            <a:avLst/>
          </a:prstGeom>
          <a:noFill/>
          <a:ln>
            <a:solidFill>
              <a:schemeClr val="tx1"/>
            </a:solidFill>
          </a:ln>
        </p:spPr>
        <p:txBody>
          <a:bodyPr wrap="none" rtlCol="0">
            <a:spAutoFit/>
          </a:bodyPr>
          <a:lstStyle/>
          <a:p>
            <a:r>
              <a:rPr lang="en-US" dirty="0"/>
              <a:t>Outliers</a:t>
            </a:r>
          </a:p>
        </p:txBody>
      </p:sp>
      <p:sp>
        <p:nvSpPr>
          <p:cNvPr id="4" name="TextBox 3">
            <a:extLst>
              <a:ext uri="{FF2B5EF4-FFF2-40B4-BE49-F238E27FC236}">
                <a16:creationId xmlns:a16="http://schemas.microsoft.com/office/drawing/2014/main" id="{091244B7-0C54-CD42-9EC2-9C982A9775F8}"/>
              </a:ext>
            </a:extLst>
          </p:cNvPr>
          <p:cNvSpPr txBox="1"/>
          <p:nvPr/>
        </p:nvSpPr>
        <p:spPr>
          <a:xfrm>
            <a:off x="188672" y="-76564"/>
            <a:ext cx="2044900" cy="589072"/>
          </a:xfrm>
          <a:prstGeom prst="rect">
            <a:avLst/>
          </a:prstGeom>
          <a:noFill/>
        </p:spPr>
        <p:txBody>
          <a:bodyPr wrap="square" rtlCol="0">
            <a:spAutoFit/>
          </a:bodyPr>
          <a:lstStyle/>
          <a:p>
            <a:pPr>
              <a:lnSpc>
                <a:spcPct val="150000"/>
              </a:lnSpc>
            </a:pPr>
            <a:r>
              <a:rPr kumimoji="1" lang="en-US" altLang="zh-CN" sz="2400" dirty="0">
                <a:latin typeface="+mj-lt"/>
                <a:cs typeface="Calibri" panose="020F0502020204030204" pitchFamily="34" charset="0"/>
              </a:rPr>
              <a:t>Data Cleaning</a:t>
            </a:r>
          </a:p>
        </p:txBody>
      </p:sp>
      <p:sp>
        <p:nvSpPr>
          <p:cNvPr id="44" name="Rectangle 43">
            <a:extLst>
              <a:ext uri="{FF2B5EF4-FFF2-40B4-BE49-F238E27FC236}">
                <a16:creationId xmlns:a16="http://schemas.microsoft.com/office/drawing/2014/main" id="{E1E8400D-2ED2-6148-8792-3451AA00CE29}"/>
              </a:ext>
            </a:extLst>
          </p:cNvPr>
          <p:cNvSpPr/>
          <p:nvPr/>
        </p:nvSpPr>
        <p:spPr>
          <a:xfrm>
            <a:off x="7856309" y="743511"/>
            <a:ext cx="4385155" cy="276999"/>
          </a:xfrm>
          <a:prstGeom prst="rect">
            <a:avLst/>
          </a:prstGeom>
        </p:spPr>
        <p:txBody>
          <a:bodyPr wrap="square">
            <a:spAutoFit/>
          </a:bodyPr>
          <a:lstStyle/>
          <a:p>
            <a:r>
              <a:rPr kumimoji="1" lang="en-US" altLang="zh-CN" sz="1200" b="1" dirty="0">
                <a:latin typeface="Calibri" panose="020F0502020204030204" pitchFamily="34" charset="0"/>
                <a:cs typeface="Calibri" panose="020F0502020204030204" pitchFamily="34" charset="0"/>
              </a:rPr>
              <a:t>Cleaned out 168 observations with N/A values</a:t>
            </a:r>
          </a:p>
        </p:txBody>
      </p:sp>
      <p:sp>
        <p:nvSpPr>
          <p:cNvPr id="45" name="Rectangle 44">
            <a:extLst>
              <a:ext uri="{FF2B5EF4-FFF2-40B4-BE49-F238E27FC236}">
                <a16:creationId xmlns:a16="http://schemas.microsoft.com/office/drawing/2014/main" id="{8FF89512-809E-F843-B188-5C8B94355095}"/>
              </a:ext>
            </a:extLst>
          </p:cNvPr>
          <p:cNvSpPr/>
          <p:nvPr/>
        </p:nvSpPr>
        <p:spPr>
          <a:xfrm>
            <a:off x="7251474" y="1562129"/>
            <a:ext cx="4956713" cy="461665"/>
          </a:xfrm>
          <a:prstGeom prst="rect">
            <a:avLst/>
          </a:prstGeom>
        </p:spPr>
        <p:txBody>
          <a:bodyPr wrap="square">
            <a:spAutoFit/>
          </a:bodyPr>
          <a:lstStyle/>
          <a:p>
            <a:r>
              <a:rPr kumimoji="1" lang="en-US" altLang="zh-CN" sz="1200" b="1" dirty="0">
                <a:latin typeface="Calibri" panose="020F0502020204030204" pitchFamily="34" charset="0"/>
                <a:cs typeface="Calibri" panose="020F0502020204030204" pitchFamily="34" charset="0"/>
              </a:rPr>
              <a:t>Cleaned out  2 spikes in exploring MI values</a:t>
            </a:r>
          </a:p>
          <a:p>
            <a:r>
              <a:rPr kumimoji="1" lang="en-US" altLang="zh-CN" sz="1200" b="1" dirty="0">
                <a:latin typeface="Calibri" panose="020F0502020204030204" pitchFamily="34" charset="0"/>
                <a:cs typeface="Calibri" panose="020F0502020204030204" pitchFamily="34" charset="0"/>
              </a:rPr>
              <a:t>Outliers compared with the average MI value in this </a:t>
            </a:r>
            <a:r>
              <a:rPr kumimoji="1" lang="en-US" altLang="zh-CN" sz="1200" b="1" dirty="0" err="1">
                <a:latin typeface="Calibri" panose="020F0502020204030204" pitchFamily="34" charset="0"/>
                <a:cs typeface="Calibri" panose="020F0502020204030204" pitchFamily="34" charset="0"/>
              </a:rPr>
              <a:t>ProdGrade</a:t>
            </a:r>
            <a:endParaRPr lang="zh-CN" altLang="en-US" sz="1200" b="1" dirty="0"/>
          </a:p>
        </p:txBody>
      </p:sp>
      <p:pic>
        <p:nvPicPr>
          <p:cNvPr id="59" name="图片 26">
            <a:extLst>
              <a:ext uri="{FF2B5EF4-FFF2-40B4-BE49-F238E27FC236}">
                <a16:creationId xmlns:a16="http://schemas.microsoft.com/office/drawing/2014/main" id="{EFEC39B1-7D88-9548-B06B-BB2505B8AE02}"/>
              </a:ext>
            </a:extLst>
          </p:cNvPr>
          <p:cNvPicPr>
            <a:picLocks noChangeAspect="1"/>
          </p:cNvPicPr>
          <p:nvPr/>
        </p:nvPicPr>
        <p:blipFill>
          <a:blip r:embed="rId3"/>
          <a:stretch>
            <a:fillRect/>
          </a:stretch>
        </p:blipFill>
        <p:spPr>
          <a:xfrm>
            <a:off x="10144605" y="4552036"/>
            <a:ext cx="1772381" cy="1583002"/>
          </a:xfrm>
          <a:prstGeom prst="rect">
            <a:avLst/>
          </a:prstGeom>
        </p:spPr>
      </p:pic>
      <p:pic>
        <p:nvPicPr>
          <p:cNvPr id="48" name="Picture 47">
            <a:extLst>
              <a:ext uri="{FF2B5EF4-FFF2-40B4-BE49-F238E27FC236}">
                <a16:creationId xmlns:a16="http://schemas.microsoft.com/office/drawing/2014/main" id="{2AE63751-DF36-374C-9F11-B0E9CF93E9A7}"/>
              </a:ext>
            </a:extLst>
          </p:cNvPr>
          <p:cNvPicPr>
            <a:picLocks noChangeAspect="1"/>
          </p:cNvPicPr>
          <p:nvPr/>
        </p:nvPicPr>
        <p:blipFill>
          <a:blip r:embed="rId4"/>
          <a:stretch>
            <a:fillRect/>
          </a:stretch>
        </p:blipFill>
        <p:spPr>
          <a:xfrm>
            <a:off x="6105855" y="4544056"/>
            <a:ext cx="1960501" cy="1590982"/>
          </a:xfrm>
          <a:prstGeom prst="rect">
            <a:avLst/>
          </a:prstGeom>
        </p:spPr>
      </p:pic>
      <p:sp>
        <p:nvSpPr>
          <p:cNvPr id="49" name="虚尾箭头 27">
            <a:extLst>
              <a:ext uri="{FF2B5EF4-FFF2-40B4-BE49-F238E27FC236}">
                <a16:creationId xmlns:a16="http://schemas.microsoft.com/office/drawing/2014/main" id="{B6D4FD69-A52B-024A-8F6E-310B2FC68E47}"/>
              </a:ext>
            </a:extLst>
          </p:cNvPr>
          <p:cNvSpPr/>
          <p:nvPr/>
        </p:nvSpPr>
        <p:spPr>
          <a:xfrm flipV="1">
            <a:off x="8166796" y="5192590"/>
            <a:ext cx="1931168" cy="45719"/>
          </a:xfrm>
          <a:prstGeom prst="stripedRightArrow">
            <a:avLst>
              <a:gd name="adj1" fmla="val 50000"/>
              <a:gd name="adj2" fmla="val 50000"/>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5AD52C5C-B0E1-9C4E-98A3-AE6E0420F909}"/>
              </a:ext>
            </a:extLst>
          </p:cNvPr>
          <p:cNvSpPr/>
          <p:nvPr/>
        </p:nvSpPr>
        <p:spPr>
          <a:xfrm>
            <a:off x="6548853" y="4594114"/>
            <a:ext cx="1112324" cy="540329"/>
          </a:xfrm>
          <a:prstGeom prst="rect">
            <a:avLst/>
          </a:prstGeom>
          <a:solidFill>
            <a:srgbClr val="D3534C">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A0D21F39-9A4B-254B-9327-830672622839}"/>
              </a:ext>
            </a:extLst>
          </p:cNvPr>
          <p:cNvGrpSpPr/>
          <p:nvPr/>
        </p:nvGrpSpPr>
        <p:grpSpPr>
          <a:xfrm>
            <a:off x="11009635" y="60014"/>
            <a:ext cx="1059925" cy="473948"/>
            <a:chOff x="11105956" y="73193"/>
            <a:chExt cx="1059925" cy="473948"/>
          </a:xfrm>
        </p:grpSpPr>
        <p:pic>
          <p:nvPicPr>
            <p:cNvPr id="85" name="Picture 84">
              <a:extLst>
                <a:ext uri="{FF2B5EF4-FFF2-40B4-BE49-F238E27FC236}">
                  <a16:creationId xmlns:a16="http://schemas.microsoft.com/office/drawing/2014/main" id="{D26CED6F-6B18-D240-89F5-C6DBBA8D68A2}"/>
                </a:ext>
              </a:extLst>
            </p:cNvPr>
            <p:cNvPicPr>
              <a:picLocks noChangeAspect="1"/>
            </p:cNvPicPr>
            <p:nvPr/>
          </p:nvPicPr>
          <p:blipFill rotWithShape="1">
            <a:blip r:embed="rId5"/>
            <a:srcRect l="1" t="7746" r="-1" b="-2"/>
            <a:stretch/>
          </p:blipFill>
          <p:spPr>
            <a:xfrm>
              <a:off x="11652142" y="73193"/>
              <a:ext cx="513739" cy="473948"/>
            </a:xfrm>
            <a:prstGeom prst="rect">
              <a:avLst/>
            </a:prstGeom>
          </p:spPr>
        </p:pic>
        <p:pic>
          <p:nvPicPr>
            <p:cNvPr id="86" name="Picture 85">
              <a:extLst>
                <a:ext uri="{FF2B5EF4-FFF2-40B4-BE49-F238E27FC236}">
                  <a16:creationId xmlns:a16="http://schemas.microsoft.com/office/drawing/2014/main" id="{95621751-9776-5944-AAE9-027F39BD5313}"/>
                </a:ext>
              </a:extLst>
            </p:cNvPr>
            <p:cNvPicPr>
              <a:picLocks noChangeAspect="1"/>
            </p:cNvPicPr>
            <p:nvPr/>
          </p:nvPicPr>
          <p:blipFill>
            <a:blip r:embed="rId6"/>
            <a:stretch>
              <a:fillRect/>
            </a:stretch>
          </p:blipFill>
          <p:spPr>
            <a:xfrm>
              <a:off x="11105956" y="149700"/>
              <a:ext cx="358864" cy="316245"/>
            </a:xfrm>
            <a:prstGeom prst="rect">
              <a:avLst/>
            </a:prstGeom>
          </p:spPr>
        </p:pic>
        <p:cxnSp>
          <p:nvCxnSpPr>
            <p:cNvPr id="87" name="Straight Connector 86">
              <a:extLst>
                <a:ext uri="{FF2B5EF4-FFF2-40B4-BE49-F238E27FC236}">
                  <a16:creationId xmlns:a16="http://schemas.microsoft.com/office/drawing/2014/main" id="{AFDFF93B-CA5E-4F45-BD74-C535A6334C09}"/>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Slide Number Placeholder 88">
            <a:extLst>
              <a:ext uri="{FF2B5EF4-FFF2-40B4-BE49-F238E27FC236}">
                <a16:creationId xmlns:a16="http://schemas.microsoft.com/office/drawing/2014/main" id="{18DBF3A8-F9D0-0847-80B0-FFA37BDF1DF9}"/>
              </a:ext>
            </a:extLst>
          </p:cNvPr>
          <p:cNvSpPr>
            <a:spLocks noGrp="1"/>
          </p:cNvSpPr>
          <p:nvPr>
            <p:ph type="sldNum" sz="quarter" idx="12"/>
          </p:nvPr>
        </p:nvSpPr>
        <p:spPr>
          <a:xfrm>
            <a:off x="8610600" y="6356350"/>
            <a:ext cx="2743200" cy="365125"/>
          </a:xfrm>
        </p:spPr>
        <p:txBody>
          <a:bodyPr/>
          <a:lstStyle/>
          <a:p>
            <a:fld id="{36C32D79-5CDA-D54C-9935-8837F3350F1E}" type="slidenum">
              <a:rPr lang="en-US" smtClean="0"/>
              <a:t>6</a:t>
            </a:fld>
            <a:endParaRPr lang="en-US"/>
          </a:p>
        </p:txBody>
      </p:sp>
      <p:sp>
        <p:nvSpPr>
          <p:cNvPr id="54" name="文本框 6">
            <a:extLst>
              <a:ext uri="{FF2B5EF4-FFF2-40B4-BE49-F238E27FC236}">
                <a16:creationId xmlns:a16="http://schemas.microsoft.com/office/drawing/2014/main" id="{7A405ADC-66CE-6241-985F-8044B36EDC26}"/>
              </a:ext>
            </a:extLst>
          </p:cNvPr>
          <p:cNvSpPr txBox="1"/>
          <p:nvPr/>
        </p:nvSpPr>
        <p:spPr>
          <a:xfrm>
            <a:off x="825170" y="783173"/>
            <a:ext cx="5031057" cy="276999"/>
          </a:xfrm>
          <a:prstGeom prst="rect">
            <a:avLst/>
          </a:prstGeom>
          <a:noFill/>
        </p:spPr>
        <p:txBody>
          <a:bodyPr wrap="none" rtlCol="0">
            <a:spAutoFit/>
          </a:bodyPr>
          <a:lstStyle/>
          <a:p>
            <a:r>
              <a:rPr kumimoji="1" lang="en-US" altLang="zh-CN" sz="1200" b="1" dirty="0">
                <a:latin typeface="Calibri" panose="020F0502020204030204" pitchFamily="34" charset="0"/>
                <a:cs typeface="Calibri" panose="020F0502020204030204" pitchFamily="34" charset="0"/>
              </a:rPr>
              <a:t>Left Joined the “MI QC” and “Tag” dataset with the common column “time”</a:t>
            </a:r>
            <a:endParaRPr kumimoji="1" lang="zh-CN" altLang="en-US" sz="1200" b="1" dirty="0">
              <a:latin typeface="Calibri" panose="020F0502020204030204" pitchFamily="34" charset="0"/>
              <a:cs typeface="Calibri" panose="020F0502020204030204" pitchFamily="34" charset="0"/>
            </a:endParaRPr>
          </a:p>
        </p:txBody>
      </p:sp>
      <p:pic>
        <p:nvPicPr>
          <p:cNvPr id="55" name="Picture 54">
            <a:extLst>
              <a:ext uri="{FF2B5EF4-FFF2-40B4-BE49-F238E27FC236}">
                <a16:creationId xmlns:a16="http://schemas.microsoft.com/office/drawing/2014/main" id="{F2C6213E-254C-E945-9E67-A363D5E12810}"/>
              </a:ext>
            </a:extLst>
          </p:cNvPr>
          <p:cNvPicPr>
            <a:picLocks noChangeAspect="1"/>
          </p:cNvPicPr>
          <p:nvPr/>
        </p:nvPicPr>
        <p:blipFill>
          <a:blip r:embed="rId7"/>
          <a:stretch>
            <a:fillRect/>
          </a:stretch>
        </p:blipFill>
        <p:spPr>
          <a:xfrm>
            <a:off x="2664283" y="1974394"/>
            <a:ext cx="1300477" cy="1044588"/>
          </a:xfrm>
          <a:prstGeom prst="rect">
            <a:avLst/>
          </a:prstGeom>
        </p:spPr>
      </p:pic>
      <p:pic>
        <p:nvPicPr>
          <p:cNvPr id="56" name="Picture 55">
            <a:extLst>
              <a:ext uri="{FF2B5EF4-FFF2-40B4-BE49-F238E27FC236}">
                <a16:creationId xmlns:a16="http://schemas.microsoft.com/office/drawing/2014/main" id="{579EAB75-C9CD-2040-9729-E3C77CE63484}"/>
              </a:ext>
            </a:extLst>
          </p:cNvPr>
          <p:cNvPicPr>
            <a:picLocks noChangeAspect="1"/>
          </p:cNvPicPr>
          <p:nvPr/>
        </p:nvPicPr>
        <p:blipFill>
          <a:blip r:embed="rId8"/>
          <a:stretch>
            <a:fillRect/>
          </a:stretch>
        </p:blipFill>
        <p:spPr>
          <a:xfrm>
            <a:off x="4141904" y="1930068"/>
            <a:ext cx="1427139" cy="1153282"/>
          </a:xfrm>
          <a:prstGeom prst="rect">
            <a:avLst/>
          </a:prstGeom>
        </p:spPr>
      </p:pic>
      <p:pic>
        <p:nvPicPr>
          <p:cNvPr id="57" name="Picture 56">
            <a:extLst>
              <a:ext uri="{FF2B5EF4-FFF2-40B4-BE49-F238E27FC236}">
                <a16:creationId xmlns:a16="http://schemas.microsoft.com/office/drawing/2014/main" id="{7C040F1A-7CEE-F84D-88A3-840837332E56}"/>
              </a:ext>
            </a:extLst>
          </p:cNvPr>
          <p:cNvPicPr>
            <a:picLocks noChangeAspect="1"/>
          </p:cNvPicPr>
          <p:nvPr/>
        </p:nvPicPr>
        <p:blipFill>
          <a:blip r:embed="rId9"/>
          <a:stretch>
            <a:fillRect/>
          </a:stretch>
        </p:blipFill>
        <p:spPr>
          <a:xfrm>
            <a:off x="446774" y="1829363"/>
            <a:ext cx="1588255" cy="1192108"/>
          </a:xfrm>
          <a:prstGeom prst="rect">
            <a:avLst/>
          </a:prstGeom>
        </p:spPr>
      </p:pic>
      <p:grpSp>
        <p:nvGrpSpPr>
          <p:cNvPr id="58" name="Group 57">
            <a:extLst>
              <a:ext uri="{FF2B5EF4-FFF2-40B4-BE49-F238E27FC236}">
                <a16:creationId xmlns:a16="http://schemas.microsoft.com/office/drawing/2014/main" id="{1859D415-B8E2-3C4A-9B27-DBDE1679CA83}"/>
              </a:ext>
            </a:extLst>
          </p:cNvPr>
          <p:cNvGrpSpPr/>
          <p:nvPr/>
        </p:nvGrpSpPr>
        <p:grpSpPr>
          <a:xfrm>
            <a:off x="178257" y="1283507"/>
            <a:ext cx="2188245" cy="1977228"/>
            <a:chOff x="728645" y="1281017"/>
            <a:chExt cx="3196552" cy="995984"/>
          </a:xfrm>
        </p:grpSpPr>
        <p:sp>
          <p:nvSpPr>
            <p:cNvPr id="60" name="圆角矩形 3">
              <a:extLst>
                <a:ext uri="{FF2B5EF4-FFF2-40B4-BE49-F238E27FC236}">
                  <a16:creationId xmlns:a16="http://schemas.microsoft.com/office/drawing/2014/main" id="{3AC89E01-E853-8143-8EC1-B63B7B45A105}"/>
                </a:ext>
              </a:extLst>
            </p:cNvPr>
            <p:cNvSpPr>
              <a:spLocks noChangeArrowheads="1"/>
            </p:cNvSpPr>
            <p:nvPr/>
          </p:nvSpPr>
          <p:spPr bwMode="auto">
            <a:xfrm>
              <a:off x="728645" y="1467648"/>
              <a:ext cx="3196552" cy="809353"/>
            </a:xfrm>
            <a:prstGeom prst="roundRect">
              <a:avLst>
                <a:gd name="adj" fmla="val 9083"/>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685800" fontAlgn="base">
                <a:spcBef>
                  <a:spcPct val="0"/>
                </a:spcBef>
                <a:spcAft>
                  <a:spcPct val="0"/>
                </a:spcAft>
              </a:pPr>
              <a:endParaRPr lang="zh-CN" altLang="en-US" sz="1100" b="1">
                <a:solidFill>
                  <a:srgbClr val="FFFFFF"/>
                </a:solidFill>
                <a:latin typeface="PingFang SC"/>
                <a:ea typeface="宋体" pitchFamily="2" charset="-122"/>
              </a:endParaRPr>
            </a:p>
          </p:txBody>
        </p:sp>
        <p:sp>
          <p:nvSpPr>
            <p:cNvPr id="63" name="圆角矩形 7">
              <a:extLst>
                <a:ext uri="{FF2B5EF4-FFF2-40B4-BE49-F238E27FC236}">
                  <a16:creationId xmlns:a16="http://schemas.microsoft.com/office/drawing/2014/main" id="{CA9683AA-8A46-0849-9A1D-3A1C6DC22887}"/>
                </a:ext>
              </a:extLst>
            </p:cNvPr>
            <p:cNvSpPr>
              <a:spLocks noChangeArrowheads="1"/>
            </p:cNvSpPr>
            <p:nvPr/>
          </p:nvSpPr>
          <p:spPr bwMode="auto">
            <a:xfrm>
              <a:off x="1389759" y="1281017"/>
              <a:ext cx="1874322" cy="152173"/>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pPr>
              <a:r>
                <a:rPr lang="en-US" altLang="zh-CN" sz="1100" b="1" dirty="0">
                  <a:solidFill>
                    <a:srgbClr val="FFFFFF"/>
                  </a:solidFill>
                  <a:latin typeface="PingFang SC"/>
                  <a:ea typeface="Microsoft YaHei" panose="020B0503020204020204" pitchFamily="34" charset="-122"/>
                </a:rPr>
                <a:t>Tag Data</a:t>
              </a:r>
              <a:endParaRPr lang="zh-CN" altLang="en-US" sz="1100" b="1" dirty="0">
                <a:solidFill>
                  <a:srgbClr val="FFFFFF"/>
                </a:solidFill>
                <a:latin typeface="PingFang SC"/>
                <a:ea typeface="Microsoft YaHei" panose="020B0503020204020204" pitchFamily="34" charset="-122"/>
              </a:endParaRPr>
            </a:p>
          </p:txBody>
        </p:sp>
      </p:grpSp>
      <p:sp>
        <p:nvSpPr>
          <p:cNvPr id="65" name="TextBox 64">
            <a:extLst>
              <a:ext uri="{FF2B5EF4-FFF2-40B4-BE49-F238E27FC236}">
                <a16:creationId xmlns:a16="http://schemas.microsoft.com/office/drawing/2014/main" id="{5DDF15DF-28EA-EE48-823F-C0460739E1EF}"/>
              </a:ext>
            </a:extLst>
          </p:cNvPr>
          <p:cNvSpPr txBox="1"/>
          <p:nvPr/>
        </p:nvSpPr>
        <p:spPr>
          <a:xfrm>
            <a:off x="3839408" y="2880471"/>
            <a:ext cx="418641" cy="261610"/>
          </a:xfrm>
          <a:prstGeom prst="rect">
            <a:avLst/>
          </a:prstGeom>
          <a:noFill/>
        </p:spPr>
        <p:txBody>
          <a:bodyPr wrap="square" rtlCol="0">
            <a:spAutoFit/>
          </a:bodyPr>
          <a:lstStyle/>
          <a:p>
            <a:r>
              <a:rPr lang="en-US" sz="1100" dirty="0"/>
              <a:t>…</a:t>
            </a:r>
          </a:p>
        </p:txBody>
      </p:sp>
      <p:grpSp>
        <p:nvGrpSpPr>
          <p:cNvPr id="67" name="Group 66">
            <a:extLst>
              <a:ext uri="{FF2B5EF4-FFF2-40B4-BE49-F238E27FC236}">
                <a16:creationId xmlns:a16="http://schemas.microsoft.com/office/drawing/2014/main" id="{71D6996F-C777-6840-AFBB-69A8E777F54F}"/>
              </a:ext>
            </a:extLst>
          </p:cNvPr>
          <p:cNvGrpSpPr/>
          <p:nvPr/>
        </p:nvGrpSpPr>
        <p:grpSpPr>
          <a:xfrm>
            <a:off x="2415680" y="1315737"/>
            <a:ext cx="3299063" cy="1948857"/>
            <a:chOff x="1305449" y="1292795"/>
            <a:chExt cx="3184028" cy="981693"/>
          </a:xfrm>
        </p:grpSpPr>
        <p:sp>
          <p:nvSpPr>
            <p:cNvPr id="68" name="圆角矩形 3">
              <a:extLst>
                <a:ext uri="{FF2B5EF4-FFF2-40B4-BE49-F238E27FC236}">
                  <a16:creationId xmlns:a16="http://schemas.microsoft.com/office/drawing/2014/main" id="{D5A675BE-DF7D-0E4E-99ED-202383A25B86}"/>
                </a:ext>
              </a:extLst>
            </p:cNvPr>
            <p:cNvSpPr>
              <a:spLocks noChangeArrowheads="1"/>
            </p:cNvSpPr>
            <p:nvPr/>
          </p:nvSpPr>
          <p:spPr bwMode="auto">
            <a:xfrm>
              <a:off x="1305449" y="1466473"/>
              <a:ext cx="3184028" cy="808015"/>
            </a:xfrm>
            <a:prstGeom prst="roundRect">
              <a:avLst>
                <a:gd name="adj" fmla="val 9083"/>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685800" fontAlgn="base">
                <a:spcBef>
                  <a:spcPct val="0"/>
                </a:spcBef>
                <a:spcAft>
                  <a:spcPct val="0"/>
                </a:spcAft>
              </a:pPr>
              <a:endParaRPr lang="zh-CN" altLang="en-US" sz="1100" b="1">
                <a:solidFill>
                  <a:srgbClr val="FFFFFF"/>
                </a:solidFill>
                <a:latin typeface="PingFang SC"/>
                <a:ea typeface="宋体" pitchFamily="2" charset="-122"/>
              </a:endParaRPr>
            </a:p>
          </p:txBody>
        </p:sp>
        <p:sp>
          <p:nvSpPr>
            <p:cNvPr id="70" name="圆角矩形 7">
              <a:extLst>
                <a:ext uri="{FF2B5EF4-FFF2-40B4-BE49-F238E27FC236}">
                  <a16:creationId xmlns:a16="http://schemas.microsoft.com/office/drawing/2014/main" id="{1EB14B16-458B-C54F-81F9-FAA90343093F}"/>
                </a:ext>
              </a:extLst>
            </p:cNvPr>
            <p:cNvSpPr>
              <a:spLocks noChangeArrowheads="1"/>
            </p:cNvSpPr>
            <p:nvPr/>
          </p:nvSpPr>
          <p:spPr bwMode="auto">
            <a:xfrm>
              <a:off x="1637619" y="1292795"/>
              <a:ext cx="2495012" cy="152173"/>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pPr>
              <a:r>
                <a:rPr lang="en-US" altLang="zh-CN" sz="1100" b="1" dirty="0">
                  <a:solidFill>
                    <a:srgbClr val="FFFFFF"/>
                  </a:solidFill>
                  <a:latin typeface="PingFang SC"/>
                  <a:ea typeface="Microsoft YaHei" panose="020B0503020204020204" pitchFamily="34" charset="-122"/>
                </a:rPr>
                <a:t>MI QC Data</a:t>
              </a:r>
            </a:p>
          </p:txBody>
        </p:sp>
      </p:grpSp>
      <p:sp>
        <p:nvSpPr>
          <p:cNvPr id="79" name="TextBox 78">
            <a:extLst>
              <a:ext uri="{FF2B5EF4-FFF2-40B4-BE49-F238E27FC236}">
                <a16:creationId xmlns:a16="http://schemas.microsoft.com/office/drawing/2014/main" id="{150B4FB4-8E1A-484A-8B09-9999DE1107CC}"/>
              </a:ext>
            </a:extLst>
          </p:cNvPr>
          <p:cNvSpPr txBox="1"/>
          <p:nvPr/>
        </p:nvSpPr>
        <p:spPr>
          <a:xfrm>
            <a:off x="2779979" y="1643578"/>
            <a:ext cx="1737861" cy="246221"/>
          </a:xfrm>
          <a:prstGeom prst="rect">
            <a:avLst/>
          </a:prstGeom>
          <a:noFill/>
        </p:spPr>
        <p:txBody>
          <a:bodyPr wrap="square" rtlCol="0">
            <a:spAutoFit/>
          </a:bodyPr>
          <a:lstStyle/>
          <a:p>
            <a:r>
              <a:rPr lang="en-US" sz="1000" b="1" dirty="0">
                <a:solidFill>
                  <a:srgbClr val="C00000"/>
                </a:solidFill>
              </a:rPr>
              <a:t>Subtract 105 M</a:t>
            </a:r>
            <a:r>
              <a:rPr lang="en-US" altLang="zh-CN" sz="1000" b="1" dirty="0">
                <a:solidFill>
                  <a:srgbClr val="C00000"/>
                </a:solidFill>
              </a:rPr>
              <a:t>inutes</a:t>
            </a:r>
            <a:endParaRPr lang="en-US" sz="1000" b="1" dirty="0">
              <a:solidFill>
                <a:srgbClr val="C00000"/>
              </a:solidFill>
            </a:endParaRPr>
          </a:p>
        </p:txBody>
      </p:sp>
      <p:sp>
        <p:nvSpPr>
          <p:cNvPr id="80" name="TextBox 79">
            <a:extLst>
              <a:ext uri="{FF2B5EF4-FFF2-40B4-BE49-F238E27FC236}">
                <a16:creationId xmlns:a16="http://schemas.microsoft.com/office/drawing/2014/main" id="{F75DE827-7499-A743-BFE8-9019C3890384}"/>
              </a:ext>
            </a:extLst>
          </p:cNvPr>
          <p:cNvSpPr txBox="1"/>
          <p:nvPr/>
        </p:nvSpPr>
        <p:spPr>
          <a:xfrm>
            <a:off x="1935210" y="3370085"/>
            <a:ext cx="2766145" cy="261610"/>
          </a:xfrm>
          <a:prstGeom prst="rect">
            <a:avLst/>
          </a:prstGeom>
          <a:noFill/>
        </p:spPr>
        <p:txBody>
          <a:bodyPr wrap="square" rtlCol="0">
            <a:spAutoFit/>
          </a:bodyPr>
          <a:lstStyle/>
          <a:p>
            <a:r>
              <a:rPr lang="en-US" sz="1100" b="1" dirty="0">
                <a:solidFill>
                  <a:srgbClr val="C00000"/>
                </a:solidFill>
                <a:latin typeface="Calibri" panose="020F0502020204030204" pitchFamily="34" charset="0"/>
                <a:cs typeface="Calibri" panose="020F0502020204030204" pitchFamily="34" charset="0"/>
              </a:rPr>
              <a:t>Excel “</a:t>
            </a:r>
            <a:r>
              <a:rPr lang="en-US" sz="1100" b="1" dirty="0" err="1">
                <a:solidFill>
                  <a:srgbClr val="C00000"/>
                </a:solidFill>
                <a:latin typeface="Calibri" panose="020F0502020204030204" pitchFamily="34" charset="0"/>
                <a:cs typeface="Calibri" panose="020F0502020204030204" pitchFamily="34" charset="0"/>
              </a:rPr>
              <a:t>Vlookup</a:t>
            </a:r>
            <a:r>
              <a:rPr lang="en-US" sz="1100" b="1" dirty="0">
                <a:solidFill>
                  <a:srgbClr val="C00000"/>
                </a:solidFill>
                <a:latin typeface="Calibri" panose="020F0502020204030204" pitchFamily="34" charset="0"/>
                <a:cs typeface="Calibri" panose="020F0502020204030204" pitchFamily="34" charset="0"/>
              </a:rPr>
              <a:t>” Function</a:t>
            </a:r>
          </a:p>
        </p:txBody>
      </p:sp>
      <p:sp>
        <p:nvSpPr>
          <p:cNvPr id="81" name="文本框 6">
            <a:extLst>
              <a:ext uri="{FF2B5EF4-FFF2-40B4-BE49-F238E27FC236}">
                <a16:creationId xmlns:a16="http://schemas.microsoft.com/office/drawing/2014/main" id="{96C2BA6E-CFFE-8F41-9FE5-9B9D260967E0}"/>
              </a:ext>
            </a:extLst>
          </p:cNvPr>
          <p:cNvSpPr txBox="1"/>
          <p:nvPr/>
        </p:nvSpPr>
        <p:spPr>
          <a:xfrm>
            <a:off x="2090145" y="6185198"/>
            <a:ext cx="949299" cy="261610"/>
          </a:xfrm>
          <a:prstGeom prst="rect">
            <a:avLst/>
          </a:prstGeom>
          <a:noFill/>
        </p:spPr>
        <p:txBody>
          <a:bodyPr wrap="none" rtlCol="0">
            <a:spAutoFit/>
          </a:bodyPr>
          <a:lstStyle/>
          <a:p>
            <a:r>
              <a:rPr kumimoji="1" lang="en-US" altLang="zh-CN" sz="1100" b="1" dirty="0">
                <a:latin typeface="Calibri" panose="020F0502020204030204" pitchFamily="34" charset="0"/>
                <a:cs typeface="Calibri" panose="020F0502020204030204" pitchFamily="34" charset="0"/>
              </a:rPr>
              <a:t>Merged Data</a:t>
            </a:r>
            <a:endParaRPr kumimoji="1" lang="zh-CN" altLang="en-US" sz="1100" b="1" dirty="0">
              <a:latin typeface="Calibri" panose="020F0502020204030204" pitchFamily="34" charset="0"/>
              <a:cs typeface="Calibri" panose="020F0502020204030204" pitchFamily="34" charset="0"/>
            </a:endParaRPr>
          </a:p>
        </p:txBody>
      </p:sp>
      <p:grpSp>
        <p:nvGrpSpPr>
          <p:cNvPr id="82" name="Group 28">
            <a:extLst>
              <a:ext uri="{FF2B5EF4-FFF2-40B4-BE49-F238E27FC236}">
                <a16:creationId xmlns:a16="http://schemas.microsoft.com/office/drawing/2014/main" id="{2CB80346-AB3B-CD49-A991-DF78FF8BB23E}"/>
              </a:ext>
            </a:extLst>
          </p:cNvPr>
          <p:cNvGrpSpPr/>
          <p:nvPr/>
        </p:nvGrpSpPr>
        <p:grpSpPr>
          <a:xfrm>
            <a:off x="1170394" y="4245923"/>
            <a:ext cx="4111733" cy="1777040"/>
            <a:chOff x="2851418" y="2075866"/>
            <a:chExt cx="7649493" cy="3306015"/>
          </a:xfrm>
        </p:grpSpPr>
        <p:grpSp>
          <p:nvGrpSpPr>
            <p:cNvPr id="83" name="Group 19">
              <a:extLst>
                <a:ext uri="{FF2B5EF4-FFF2-40B4-BE49-F238E27FC236}">
                  <a16:creationId xmlns:a16="http://schemas.microsoft.com/office/drawing/2014/main" id="{E1DD2F8B-AFDE-0C4A-AC95-B2819CC27E2D}"/>
                </a:ext>
              </a:extLst>
            </p:cNvPr>
            <p:cNvGrpSpPr/>
            <p:nvPr/>
          </p:nvGrpSpPr>
          <p:grpSpPr>
            <a:xfrm>
              <a:off x="2851418" y="2075866"/>
              <a:ext cx="5715000" cy="3306015"/>
              <a:chOff x="1859900" y="1963766"/>
              <a:chExt cx="5715000" cy="3306015"/>
            </a:xfrm>
          </p:grpSpPr>
          <p:pic>
            <p:nvPicPr>
              <p:cNvPr id="91" name="Picture 2">
                <a:extLst>
                  <a:ext uri="{FF2B5EF4-FFF2-40B4-BE49-F238E27FC236}">
                    <a16:creationId xmlns:a16="http://schemas.microsoft.com/office/drawing/2014/main" id="{27229786-E036-E847-A4E9-E37B071252E1}"/>
                  </a:ext>
                </a:extLst>
              </p:cNvPr>
              <p:cNvPicPr>
                <a:picLocks noChangeAspect="1"/>
              </p:cNvPicPr>
              <p:nvPr/>
            </p:nvPicPr>
            <p:blipFill>
              <a:blip r:embed="rId10"/>
              <a:stretch>
                <a:fillRect/>
              </a:stretch>
            </p:blipFill>
            <p:spPr>
              <a:xfrm>
                <a:off x="1859900" y="1963766"/>
                <a:ext cx="5695950" cy="1743075"/>
              </a:xfrm>
              <a:prstGeom prst="rect">
                <a:avLst/>
              </a:prstGeom>
            </p:spPr>
          </p:pic>
          <p:sp>
            <p:nvSpPr>
              <p:cNvPr id="92" name="TextBox 12">
                <a:extLst>
                  <a:ext uri="{FF2B5EF4-FFF2-40B4-BE49-F238E27FC236}">
                    <a16:creationId xmlns:a16="http://schemas.microsoft.com/office/drawing/2014/main" id="{52104616-EEBE-1742-BB37-A1D64C7F6136}"/>
                  </a:ext>
                </a:extLst>
              </p:cNvPr>
              <p:cNvSpPr txBox="1"/>
              <p:nvPr/>
            </p:nvSpPr>
            <p:spPr>
              <a:xfrm>
                <a:off x="3198564" y="3728874"/>
                <a:ext cx="3018622" cy="369332"/>
              </a:xfrm>
              <a:prstGeom prst="rect">
                <a:avLst/>
              </a:prstGeom>
              <a:noFill/>
            </p:spPr>
            <p:txBody>
              <a:bodyPr wrap="square" rtlCol="0">
                <a:spAutoFit/>
              </a:bodyPr>
              <a:lstStyle/>
              <a:p>
                <a:pPr algn="ctr"/>
                <a:r>
                  <a:rPr lang="en-US" dirty="0"/>
                  <a:t>…</a:t>
                </a:r>
              </a:p>
            </p:txBody>
          </p:sp>
          <p:pic>
            <p:nvPicPr>
              <p:cNvPr id="93" name="Picture 17">
                <a:extLst>
                  <a:ext uri="{FF2B5EF4-FFF2-40B4-BE49-F238E27FC236}">
                    <a16:creationId xmlns:a16="http://schemas.microsoft.com/office/drawing/2014/main" id="{2615CCC1-AA6C-9F47-A832-959F7DFDA77C}"/>
                  </a:ext>
                </a:extLst>
              </p:cNvPr>
              <p:cNvPicPr>
                <a:picLocks noChangeAspect="1"/>
              </p:cNvPicPr>
              <p:nvPr/>
            </p:nvPicPr>
            <p:blipFill>
              <a:blip r:embed="rId11"/>
              <a:stretch>
                <a:fillRect/>
              </a:stretch>
            </p:blipFill>
            <p:spPr>
              <a:xfrm>
                <a:off x="1859900" y="4098206"/>
                <a:ext cx="5715000" cy="1171575"/>
              </a:xfrm>
              <a:prstGeom prst="rect">
                <a:avLst/>
              </a:prstGeom>
            </p:spPr>
          </p:pic>
        </p:grpSp>
        <p:sp>
          <p:nvSpPr>
            <p:cNvPr id="88" name="TextBox 26">
              <a:extLst>
                <a:ext uri="{FF2B5EF4-FFF2-40B4-BE49-F238E27FC236}">
                  <a16:creationId xmlns:a16="http://schemas.microsoft.com/office/drawing/2014/main" id="{C08B2423-BA96-5E45-9521-12F2D8FCC8B3}"/>
                </a:ext>
              </a:extLst>
            </p:cNvPr>
            <p:cNvSpPr txBox="1"/>
            <p:nvPr/>
          </p:nvSpPr>
          <p:spPr>
            <a:xfrm>
              <a:off x="7482289" y="2947403"/>
              <a:ext cx="3018622" cy="369332"/>
            </a:xfrm>
            <a:prstGeom prst="rect">
              <a:avLst/>
            </a:prstGeom>
            <a:noFill/>
          </p:spPr>
          <p:txBody>
            <a:bodyPr wrap="square" rtlCol="0">
              <a:spAutoFit/>
            </a:bodyPr>
            <a:lstStyle/>
            <a:p>
              <a:pPr algn="ctr"/>
              <a:r>
                <a:rPr lang="en-US" dirty="0"/>
                <a:t>…</a:t>
              </a:r>
            </a:p>
          </p:txBody>
        </p:sp>
        <p:sp>
          <p:nvSpPr>
            <p:cNvPr id="90" name="TextBox 27">
              <a:extLst>
                <a:ext uri="{FF2B5EF4-FFF2-40B4-BE49-F238E27FC236}">
                  <a16:creationId xmlns:a16="http://schemas.microsoft.com/office/drawing/2014/main" id="{18ED5C0A-014A-6240-BE31-FA698396A7EE}"/>
                </a:ext>
              </a:extLst>
            </p:cNvPr>
            <p:cNvSpPr txBox="1"/>
            <p:nvPr/>
          </p:nvSpPr>
          <p:spPr>
            <a:xfrm>
              <a:off x="7482289" y="4611427"/>
              <a:ext cx="3018622" cy="369332"/>
            </a:xfrm>
            <a:prstGeom prst="rect">
              <a:avLst/>
            </a:prstGeom>
            <a:noFill/>
          </p:spPr>
          <p:txBody>
            <a:bodyPr wrap="square" rtlCol="0">
              <a:spAutoFit/>
            </a:bodyPr>
            <a:lstStyle/>
            <a:p>
              <a:pPr algn="ctr"/>
              <a:r>
                <a:rPr lang="en-US" dirty="0"/>
                <a:t>…</a:t>
              </a:r>
            </a:p>
          </p:txBody>
        </p:sp>
      </p:grpSp>
      <p:cxnSp>
        <p:nvCxnSpPr>
          <p:cNvPr id="96" name="Straight Connector 95">
            <a:extLst>
              <a:ext uri="{FF2B5EF4-FFF2-40B4-BE49-F238E27FC236}">
                <a16:creationId xmlns:a16="http://schemas.microsoft.com/office/drawing/2014/main" id="{54B443D1-8FF5-BE4F-ACD0-05495976C493}"/>
              </a:ext>
            </a:extLst>
          </p:cNvPr>
          <p:cNvCxnSpPr>
            <a:cxnSpLocks/>
          </p:cNvCxnSpPr>
          <p:nvPr/>
        </p:nvCxnSpPr>
        <p:spPr>
          <a:xfrm flipH="1">
            <a:off x="6008877" y="550103"/>
            <a:ext cx="0" cy="5873701"/>
          </a:xfrm>
          <a:prstGeom prst="line">
            <a:avLst/>
          </a:prstGeom>
          <a:ln w="31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50581B8-55D6-4D48-91FD-4E50DD622469}"/>
              </a:ext>
            </a:extLst>
          </p:cNvPr>
          <p:cNvCxnSpPr>
            <a:cxnSpLocks/>
          </p:cNvCxnSpPr>
          <p:nvPr/>
        </p:nvCxnSpPr>
        <p:spPr>
          <a:xfrm>
            <a:off x="252407" y="1137483"/>
            <a:ext cx="5415681" cy="25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46D389-B403-8D42-A117-3FD64D7F087D}"/>
              </a:ext>
            </a:extLst>
          </p:cNvPr>
          <p:cNvCxnSpPr>
            <a:cxnSpLocks/>
          </p:cNvCxnSpPr>
          <p:nvPr/>
        </p:nvCxnSpPr>
        <p:spPr>
          <a:xfrm>
            <a:off x="6221240" y="1099413"/>
            <a:ext cx="5188129"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295B5F5-00B0-C54B-BE34-0349767321BD}"/>
              </a:ext>
            </a:extLst>
          </p:cNvPr>
          <p:cNvCxnSpPr>
            <a:cxnSpLocks/>
          </p:cNvCxnSpPr>
          <p:nvPr/>
        </p:nvCxnSpPr>
        <p:spPr>
          <a:xfrm>
            <a:off x="6215785" y="2024170"/>
            <a:ext cx="5127482" cy="25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F49B398-2196-A84F-B22F-ECD22636D406}"/>
              </a:ext>
            </a:extLst>
          </p:cNvPr>
          <p:cNvSpPr txBox="1"/>
          <p:nvPr/>
        </p:nvSpPr>
        <p:spPr>
          <a:xfrm>
            <a:off x="6146618" y="1152256"/>
            <a:ext cx="2874505" cy="369332"/>
          </a:xfrm>
          <a:prstGeom prst="rect">
            <a:avLst/>
          </a:prstGeom>
          <a:noFill/>
        </p:spPr>
        <p:txBody>
          <a:bodyPr wrap="none" rtlCol="0">
            <a:spAutoFit/>
          </a:bodyPr>
          <a:lstStyle/>
          <a:p>
            <a:r>
              <a:rPr lang="en-US" dirty="0"/>
              <a:t>168 missing values detected </a:t>
            </a:r>
          </a:p>
        </p:txBody>
      </p:sp>
      <p:pic>
        <p:nvPicPr>
          <p:cNvPr id="7" name="Picture 6">
            <a:extLst>
              <a:ext uri="{FF2B5EF4-FFF2-40B4-BE49-F238E27FC236}">
                <a16:creationId xmlns:a16="http://schemas.microsoft.com/office/drawing/2014/main" id="{C9D567F3-6C82-FE4C-A140-FAC154F4FF11}"/>
              </a:ext>
            </a:extLst>
          </p:cNvPr>
          <p:cNvPicPr>
            <a:picLocks noChangeAspect="1"/>
          </p:cNvPicPr>
          <p:nvPr/>
        </p:nvPicPr>
        <p:blipFill>
          <a:blip r:embed="rId12"/>
          <a:stretch>
            <a:fillRect/>
          </a:stretch>
        </p:blipFill>
        <p:spPr>
          <a:xfrm>
            <a:off x="6294048" y="2290166"/>
            <a:ext cx="3212898" cy="2029198"/>
          </a:xfrm>
          <a:prstGeom prst="rect">
            <a:avLst/>
          </a:prstGeom>
        </p:spPr>
      </p:pic>
      <p:sp>
        <p:nvSpPr>
          <p:cNvPr id="6" name="TextBox 5">
            <a:extLst>
              <a:ext uri="{FF2B5EF4-FFF2-40B4-BE49-F238E27FC236}">
                <a16:creationId xmlns:a16="http://schemas.microsoft.com/office/drawing/2014/main" id="{8E95B7F7-B263-AA40-8CC9-D3F0B52B6EBC}"/>
              </a:ext>
            </a:extLst>
          </p:cNvPr>
          <p:cNvSpPr txBox="1"/>
          <p:nvPr/>
        </p:nvSpPr>
        <p:spPr>
          <a:xfrm>
            <a:off x="9655043" y="1170909"/>
            <a:ext cx="1754326" cy="369332"/>
          </a:xfrm>
          <a:prstGeom prst="rect">
            <a:avLst/>
          </a:prstGeom>
          <a:noFill/>
        </p:spPr>
        <p:txBody>
          <a:bodyPr wrap="none" rtlCol="0">
            <a:spAutoFit/>
          </a:bodyPr>
          <a:lstStyle/>
          <a:p>
            <a:r>
              <a:rPr lang="en-US" dirty="0"/>
              <a:t>Getting rid of all </a:t>
            </a:r>
          </a:p>
        </p:txBody>
      </p:sp>
      <p:cxnSp>
        <p:nvCxnSpPr>
          <p:cNvPr id="69" name="Straight Arrow Connector 68">
            <a:extLst>
              <a:ext uri="{FF2B5EF4-FFF2-40B4-BE49-F238E27FC236}">
                <a16:creationId xmlns:a16="http://schemas.microsoft.com/office/drawing/2014/main" id="{23132A8A-B28C-3C48-A4E0-CD747050F7AF}"/>
              </a:ext>
            </a:extLst>
          </p:cNvPr>
          <p:cNvCxnSpPr/>
          <p:nvPr/>
        </p:nvCxnSpPr>
        <p:spPr>
          <a:xfrm>
            <a:off x="9021123" y="1336922"/>
            <a:ext cx="4891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33ACFDF5-C864-224F-9375-6367FC4058E6}"/>
              </a:ext>
            </a:extLst>
          </p:cNvPr>
          <p:cNvCxnSpPr/>
          <p:nvPr/>
        </p:nvCxnSpPr>
        <p:spPr>
          <a:xfrm>
            <a:off x="2564795" y="3888180"/>
            <a:ext cx="0" cy="1440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32664FD-C0BE-EE40-836F-40FD6ECB2C07}"/>
              </a:ext>
            </a:extLst>
          </p:cNvPr>
          <p:cNvSpPr/>
          <p:nvPr/>
        </p:nvSpPr>
        <p:spPr>
          <a:xfrm>
            <a:off x="6737208" y="3260735"/>
            <a:ext cx="1015258" cy="777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DD9CE4C-C816-C640-9246-DEF1EA831B6A}"/>
              </a:ext>
            </a:extLst>
          </p:cNvPr>
          <p:cNvSpPr/>
          <p:nvPr/>
        </p:nvSpPr>
        <p:spPr>
          <a:xfrm>
            <a:off x="6737208" y="3883382"/>
            <a:ext cx="568449" cy="7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BB2885AC-BB40-E64E-991C-2E9F81B9AC43}"/>
              </a:ext>
            </a:extLst>
          </p:cNvPr>
          <p:cNvCxnSpPr>
            <a:cxnSpLocks/>
          </p:cNvCxnSpPr>
          <p:nvPr/>
        </p:nvCxnSpPr>
        <p:spPr>
          <a:xfrm flipV="1">
            <a:off x="7900497" y="2650635"/>
            <a:ext cx="1942940" cy="642718"/>
          </a:xfrm>
          <a:prstGeom prst="line">
            <a:avLst/>
          </a:prstGeom>
          <a:ln w="28575">
            <a:solidFill>
              <a:srgbClr val="C00000"/>
            </a:solidFill>
            <a:prstDash val="sysDot"/>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CFABDC7F-B976-4744-AB60-C3D3012FBBED}"/>
              </a:ext>
            </a:extLst>
          </p:cNvPr>
          <p:cNvSpPr txBox="1"/>
          <p:nvPr/>
        </p:nvSpPr>
        <p:spPr>
          <a:xfrm>
            <a:off x="9996088" y="2336136"/>
            <a:ext cx="1890858" cy="646331"/>
          </a:xfrm>
          <a:prstGeom prst="rect">
            <a:avLst/>
          </a:prstGeom>
          <a:noFill/>
        </p:spPr>
        <p:txBody>
          <a:bodyPr wrap="square" rtlCol="0">
            <a:spAutoFit/>
          </a:bodyPr>
          <a:lstStyle/>
          <a:p>
            <a:r>
              <a:rPr lang="en-US" dirty="0"/>
              <a:t>The tallest spike: mean MI of 7.5</a:t>
            </a:r>
          </a:p>
        </p:txBody>
      </p:sp>
      <p:cxnSp>
        <p:nvCxnSpPr>
          <p:cNvPr id="74" name="Straight Connector 73">
            <a:extLst>
              <a:ext uri="{FF2B5EF4-FFF2-40B4-BE49-F238E27FC236}">
                <a16:creationId xmlns:a16="http://schemas.microsoft.com/office/drawing/2014/main" id="{A2B1DC0C-20D3-5240-8027-089FF8C05853}"/>
              </a:ext>
            </a:extLst>
          </p:cNvPr>
          <p:cNvCxnSpPr>
            <a:cxnSpLocks/>
          </p:cNvCxnSpPr>
          <p:nvPr/>
        </p:nvCxnSpPr>
        <p:spPr>
          <a:xfrm flipV="1">
            <a:off x="7343415" y="3634296"/>
            <a:ext cx="2500022" cy="283652"/>
          </a:xfrm>
          <a:prstGeom prst="line">
            <a:avLst/>
          </a:prstGeom>
          <a:ln w="28575">
            <a:solidFill>
              <a:srgbClr val="C00000"/>
            </a:solidFill>
            <a:prstDash val="sysDot"/>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41717189-36CC-5949-A372-D98D9964E1FF}"/>
              </a:ext>
            </a:extLst>
          </p:cNvPr>
          <p:cNvSpPr txBox="1"/>
          <p:nvPr/>
        </p:nvSpPr>
        <p:spPr>
          <a:xfrm>
            <a:off x="9982199" y="3282485"/>
            <a:ext cx="1985058" cy="646331"/>
          </a:xfrm>
          <a:prstGeom prst="rect">
            <a:avLst/>
          </a:prstGeom>
          <a:noFill/>
        </p:spPr>
        <p:txBody>
          <a:bodyPr wrap="square" rtlCol="0">
            <a:spAutoFit/>
          </a:bodyPr>
          <a:lstStyle/>
          <a:p>
            <a:r>
              <a:rPr lang="en-US" dirty="0"/>
              <a:t>The second tallest spike: mean MI &lt; 5</a:t>
            </a:r>
          </a:p>
        </p:txBody>
      </p:sp>
      <p:sp>
        <p:nvSpPr>
          <p:cNvPr id="21" name="Rectangle 20">
            <a:extLst>
              <a:ext uri="{FF2B5EF4-FFF2-40B4-BE49-F238E27FC236}">
                <a16:creationId xmlns:a16="http://schemas.microsoft.com/office/drawing/2014/main" id="{14045C48-A4B0-3F44-9AF1-91C4A806CC9C}"/>
              </a:ext>
            </a:extLst>
          </p:cNvPr>
          <p:cNvSpPr/>
          <p:nvPr/>
        </p:nvSpPr>
        <p:spPr>
          <a:xfrm>
            <a:off x="8155202" y="5343537"/>
            <a:ext cx="1978065" cy="646331"/>
          </a:xfrm>
          <a:prstGeom prst="rect">
            <a:avLst/>
          </a:prstGeom>
        </p:spPr>
        <p:txBody>
          <a:bodyPr wrap="square">
            <a:spAutoFit/>
          </a:bodyPr>
          <a:lstStyle/>
          <a:p>
            <a:r>
              <a:rPr lang="en-US" sz="1200" dirty="0">
                <a:solidFill>
                  <a:srgbClr val="000000"/>
                </a:solidFill>
                <a:latin typeface="Calibri" panose="020F0502020204030204" pitchFamily="34" charset="0"/>
                <a:cs typeface="Calibri" panose="020F0502020204030204" pitchFamily="34" charset="0"/>
              </a:rPr>
              <a:t>Remove two since neither of these product grades has too few values</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7867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25734-915B-754A-884A-8A82ECE76C1D}"/>
              </a:ext>
            </a:extLst>
          </p:cNvPr>
          <p:cNvSpPr>
            <a:spLocks noGrp="1"/>
          </p:cNvSpPr>
          <p:nvPr>
            <p:ph type="sldNum" sz="quarter" idx="12"/>
          </p:nvPr>
        </p:nvSpPr>
        <p:spPr/>
        <p:txBody>
          <a:bodyPr/>
          <a:lstStyle/>
          <a:p>
            <a:fld id="{36C32D79-5CDA-D54C-9935-8837F3350F1E}" type="slidenum">
              <a:rPr lang="en-US" smtClean="0"/>
              <a:t>7</a:t>
            </a:fld>
            <a:endParaRPr lang="en-US"/>
          </a:p>
        </p:txBody>
      </p:sp>
      <p:pic>
        <p:nvPicPr>
          <p:cNvPr id="5" name="Picture 4">
            <a:extLst>
              <a:ext uri="{FF2B5EF4-FFF2-40B4-BE49-F238E27FC236}">
                <a16:creationId xmlns:a16="http://schemas.microsoft.com/office/drawing/2014/main" id="{17ADDE2E-A414-0C44-A43C-9CBE70EF013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704" y="1557170"/>
            <a:ext cx="5427170" cy="3204630"/>
          </a:xfrm>
          <a:prstGeom prst="rect">
            <a:avLst/>
          </a:prstGeom>
          <a:noFill/>
        </p:spPr>
      </p:pic>
      <p:pic>
        <p:nvPicPr>
          <p:cNvPr id="7" name="Picture 6">
            <a:extLst>
              <a:ext uri="{FF2B5EF4-FFF2-40B4-BE49-F238E27FC236}">
                <a16:creationId xmlns:a16="http://schemas.microsoft.com/office/drawing/2014/main" id="{41CD0520-5A38-BB41-AAB9-EA00B436E62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3527" y="1545138"/>
            <a:ext cx="5427170" cy="3204630"/>
          </a:xfrm>
          <a:prstGeom prst="rect">
            <a:avLst/>
          </a:prstGeom>
          <a:noFill/>
        </p:spPr>
      </p:pic>
      <p:sp>
        <p:nvSpPr>
          <p:cNvPr id="11" name="Rectangle 10">
            <a:extLst>
              <a:ext uri="{FF2B5EF4-FFF2-40B4-BE49-F238E27FC236}">
                <a16:creationId xmlns:a16="http://schemas.microsoft.com/office/drawing/2014/main" id="{A5A5F955-BD1B-7D4D-936C-F7D8AEF4B2AC}"/>
              </a:ext>
            </a:extLst>
          </p:cNvPr>
          <p:cNvSpPr/>
          <p:nvPr/>
        </p:nvSpPr>
        <p:spPr>
          <a:xfrm>
            <a:off x="1268833" y="4863604"/>
            <a:ext cx="9579279" cy="1000274"/>
          </a:xfrm>
          <a:prstGeom prst="rect">
            <a:avLst/>
          </a:prstGeom>
        </p:spPr>
        <p:txBody>
          <a:bodyPr wrap="square">
            <a:spAutoFit/>
          </a:bodyPr>
          <a:lstStyle/>
          <a:p>
            <a:pPr>
              <a:spcBef>
                <a:spcPts val="600"/>
              </a:spcBef>
            </a:pPr>
            <a:r>
              <a:rPr lang="en-US" dirty="0">
                <a:latin typeface="Calibri" panose="020F0502020204030204" pitchFamily="34" charset="0"/>
                <a:ea typeface="DengXian" panose="02010600030101010101" pitchFamily="2" charset="-122"/>
                <a:cs typeface="Calibri" panose="020F0502020204030204" pitchFamily="34" charset="0"/>
              </a:rPr>
              <a:t>Switching products causes an abnormal MI value</a:t>
            </a:r>
          </a:p>
          <a:p>
            <a:pPr>
              <a:spcBef>
                <a:spcPts val="600"/>
              </a:spcBef>
            </a:pPr>
            <a:r>
              <a:rPr lang="en-US" dirty="0">
                <a:latin typeface="Calibri" panose="020F0502020204030204" pitchFamily="34" charset="0"/>
                <a:ea typeface="DengXian" panose="02010600030101010101" pitchFamily="2" charset="-122"/>
                <a:cs typeface="Calibri" panose="020F0502020204030204" pitchFamily="34" charset="0"/>
              </a:rPr>
              <a:t>The MI value will not return to normal after the abnormal MI value will cause a relatively long reaction time to set the MI value back to normal </a:t>
            </a:r>
            <a:endParaRPr lang="en-US"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9656B395-D107-A74D-8F7B-DF4B7A5F3A65}"/>
              </a:ext>
            </a:extLst>
          </p:cNvPr>
          <p:cNvSpPr/>
          <p:nvPr/>
        </p:nvSpPr>
        <p:spPr>
          <a:xfrm>
            <a:off x="1061536" y="4835106"/>
            <a:ext cx="9993875" cy="10572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EA1D75D-121C-4042-93C5-36A39794D1C8}"/>
              </a:ext>
            </a:extLst>
          </p:cNvPr>
          <p:cNvSpPr txBox="1"/>
          <p:nvPr/>
        </p:nvSpPr>
        <p:spPr>
          <a:xfrm>
            <a:off x="121545" y="11529"/>
            <a:ext cx="4510466" cy="461665"/>
          </a:xfrm>
          <a:prstGeom prst="rect">
            <a:avLst/>
          </a:prstGeom>
          <a:noFill/>
        </p:spPr>
        <p:txBody>
          <a:bodyPr wrap="none" rtlCol="0">
            <a:spAutoFit/>
          </a:bodyPr>
          <a:lstStyle/>
          <a:p>
            <a:r>
              <a:rPr lang="en-US" altLang="zh-CN" sz="2400" dirty="0">
                <a:latin typeface="+mj-lt"/>
              </a:rPr>
              <a:t>First Data Exploration - Time</a:t>
            </a:r>
            <a:r>
              <a:rPr lang="zh-CN" altLang="en-US" sz="2400" dirty="0">
                <a:latin typeface="+mj-lt"/>
              </a:rPr>
              <a:t> </a:t>
            </a:r>
            <a:r>
              <a:rPr lang="en-US" altLang="zh-CN" sz="2400" dirty="0">
                <a:latin typeface="+mj-lt"/>
              </a:rPr>
              <a:t>series</a:t>
            </a:r>
            <a:r>
              <a:rPr lang="zh-CN" altLang="en-US" sz="2400" dirty="0">
                <a:latin typeface="+mj-lt"/>
              </a:rPr>
              <a:t> </a:t>
            </a:r>
            <a:endParaRPr lang="en-US" sz="2400" dirty="0">
              <a:latin typeface="+mj-lt"/>
            </a:endParaRPr>
          </a:p>
        </p:txBody>
      </p:sp>
      <p:sp>
        <p:nvSpPr>
          <p:cNvPr id="2" name="TextBox 1">
            <a:extLst>
              <a:ext uri="{FF2B5EF4-FFF2-40B4-BE49-F238E27FC236}">
                <a16:creationId xmlns:a16="http://schemas.microsoft.com/office/drawing/2014/main" id="{FB6C3736-19A6-7845-87D7-F7257A7DF313}"/>
              </a:ext>
            </a:extLst>
          </p:cNvPr>
          <p:cNvSpPr txBox="1"/>
          <p:nvPr/>
        </p:nvSpPr>
        <p:spPr>
          <a:xfrm>
            <a:off x="190909" y="965623"/>
            <a:ext cx="4445897" cy="369332"/>
          </a:xfrm>
          <a:prstGeom prst="rect">
            <a:avLst/>
          </a:prstGeom>
          <a:noFill/>
        </p:spPr>
        <p:txBody>
          <a:bodyPr wrap="none" rtlCol="0">
            <a:spAutoFit/>
          </a:bodyPr>
          <a:lstStyle/>
          <a:p>
            <a:r>
              <a:rPr lang="en-US" b="1" dirty="0"/>
              <a:t>No</a:t>
            </a:r>
            <a:r>
              <a:rPr lang="zh-CN" altLang="en-US" b="1" dirty="0"/>
              <a:t> </a:t>
            </a:r>
            <a:r>
              <a:rPr lang="en-US" altLang="zh-CN" b="1" dirty="0"/>
              <a:t>notable</a:t>
            </a:r>
            <a:r>
              <a:rPr lang="zh-CN" altLang="en-US" b="1" dirty="0"/>
              <a:t> </a:t>
            </a:r>
            <a:r>
              <a:rPr lang="en-US" altLang="zh-CN" b="1" dirty="0"/>
              <a:t>seasonality and trend in the data</a:t>
            </a:r>
            <a:endParaRPr lang="en-US" b="1" dirty="0"/>
          </a:p>
        </p:txBody>
      </p:sp>
      <p:cxnSp>
        <p:nvCxnSpPr>
          <p:cNvPr id="18" name="Straight Connector 17">
            <a:extLst>
              <a:ext uri="{FF2B5EF4-FFF2-40B4-BE49-F238E27FC236}">
                <a16:creationId xmlns:a16="http://schemas.microsoft.com/office/drawing/2014/main" id="{8D9E9B4C-04CB-C547-A7AB-F014CCD4CD08}"/>
              </a:ext>
            </a:extLst>
          </p:cNvPr>
          <p:cNvCxnSpPr>
            <a:cxnSpLocks/>
          </p:cNvCxnSpPr>
          <p:nvPr/>
        </p:nvCxnSpPr>
        <p:spPr>
          <a:xfrm>
            <a:off x="71414" y="1334955"/>
            <a:ext cx="11929677" cy="128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24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E47569-B43C-404F-BE75-245161288CA8}"/>
              </a:ext>
            </a:extLst>
          </p:cNvPr>
          <p:cNvSpPr>
            <a:spLocks noGrp="1"/>
          </p:cNvSpPr>
          <p:nvPr>
            <p:ph type="sldNum" sz="quarter" idx="12"/>
          </p:nvPr>
        </p:nvSpPr>
        <p:spPr/>
        <p:txBody>
          <a:bodyPr/>
          <a:lstStyle/>
          <a:p>
            <a:fld id="{36C32D79-5CDA-D54C-9935-8837F3350F1E}" type="slidenum">
              <a:rPr lang="en-US" smtClean="0"/>
              <a:t>8</a:t>
            </a:fld>
            <a:endParaRPr lang="en-US" dirty="0"/>
          </a:p>
        </p:txBody>
      </p:sp>
      <p:sp>
        <p:nvSpPr>
          <p:cNvPr id="7" name="Rectangle 6">
            <a:extLst>
              <a:ext uri="{FF2B5EF4-FFF2-40B4-BE49-F238E27FC236}">
                <a16:creationId xmlns:a16="http://schemas.microsoft.com/office/drawing/2014/main" id="{DEFF43B7-A44A-6843-A6EA-7FE3EC417436}"/>
              </a:ext>
            </a:extLst>
          </p:cNvPr>
          <p:cNvSpPr/>
          <p:nvPr/>
        </p:nvSpPr>
        <p:spPr>
          <a:xfrm>
            <a:off x="182423" y="-94852"/>
            <a:ext cx="3324485" cy="589072"/>
          </a:xfrm>
          <a:prstGeom prst="rect">
            <a:avLst/>
          </a:prstGeom>
        </p:spPr>
        <p:txBody>
          <a:bodyPr wrap="square">
            <a:spAutoFit/>
          </a:bodyPr>
          <a:lstStyle/>
          <a:p>
            <a:pPr>
              <a:lnSpc>
                <a:spcPct val="150000"/>
              </a:lnSpc>
            </a:pPr>
            <a:r>
              <a:rPr kumimoji="1" lang="en-US" altLang="zh-CN" sz="2400" dirty="0">
                <a:latin typeface="+mj-lt"/>
                <a:cs typeface="Calibri" panose="020F0502020204030204" pitchFamily="34" charset="0"/>
              </a:rPr>
              <a:t>Data Exploration</a:t>
            </a:r>
          </a:p>
        </p:txBody>
      </p:sp>
      <p:pic>
        <p:nvPicPr>
          <p:cNvPr id="12" name="图片 10">
            <a:extLst>
              <a:ext uri="{FF2B5EF4-FFF2-40B4-BE49-F238E27FC236}">
                <a16:creationId xmlns:a16="http://schemas.microsoft.com/office/drawing/2014/main" id="{6A7623DF-51CE-CC4A-9A11-E1938A90DCBC}"/>
              </a:ext>
            </a:extLst>
          </p:cNvPr>
          <p:cNvPicPr>
            <a:picLocks noChangeAspect="1"/>
          </p:cNvPicPr>
          <p:nvPr/>
        </p:nvPicPr>
        <p:blipFill>
          <a:blip r:embed="rId3"/>
          <a:stretch>
            <a:fillRect/>
          </a:stretch>
        </p:blipFill>
        <p:spPr>
          <a:xfrm>
            <a:off x="6969312" y="1427185"/>
            <a:ext cx="4622535" cy="4123211"/>
          </a:xfrm>
          <a:prstGeom prst="rect">
            <a:avLst/>
          </a:prstGeom>
        </p:spPr>
      </p:pic>
      <p:sp>
        <p:nvSpPr>
          <p:cNvPr id="17" name="矩形 14">
            <a:extLst>
              <a:ext uri="{FF2B5EF4-FFF2-40B4-BE49-F238E27FC236}">
                <a16:creationId xmlns:a16="http://schemas.microsoft.com/office/drawing/2014/main" id="{C9459514-E7B2-2140-BB95-2866F73841F7}"/>
              </a:ext>
            </a:extLst>
          </p:cNvPr>
          <p:cNvSpPr/>
          <p:nvPr/>
        </p:nvSpPr>
        <p:spPr>
          <a:xfrm>
            <a:off x="7205479" y="1427185"/>
            <a:ext cx="3995406" cy="258706"/>
          </a:xfrm>
          <a:prstGeom prst="rect">
            <a:avLst/>
          </a:prstGeom>
          <a:solidFill>
            <a:srgbClr val="D3534C">
              <a:alpha val="45000"/>
            </a:srgbClr>
          </a:solidFill>
          <a:ln w="28575">
            <a:solidFill>
              <a:srgbClr val="C0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25" name="Picture 24">
            <a:extLst>
              <a:ext uri="{FF2B5EF4-FFF2-40B4-BE49-F238E27FC236}">
                <a16:creationId xmlns:a16="http://schemas.microsoft.com/office/drawing/2014/main" id="{247F515B-7175-E14A-B243-2912A2F86D60}"/>
              </a:ext>
            </a:extLst>
          </p:cNvPr>
          <p:cNvPicPr>
            <a:picLocks noChangeAspect="1"/>
          </p:cNvPicPr>
          <p:nvPr/>
        </p:nvPicPr>
        <p:blipFill>
          <a:blip r:embed="rId4"/>
          <a:stretch>
            <a:fillRect/>
          </a:stretch>
        </p:blipFill>
        <p:spPr>
          <a:xfrm>
            <a:off x="208859" y="870931"/>
            <a:ext cx="3877915" cy="2713997"/>
          </a:xfrm>
          <a:prstGeom prst="rect">
            <a:avLst/>
          </a:prstGeom>
        </p:spPr>
      </p:pic>
      <p:pic>
        <p:nvPicPr>
          <p:cNvPr id="27" name="Picture 26">
            <a:extLst>
              <a:ext uri="{FF2B5EF4-FFF2-40B4-BE49-F238E27FC236}">
                <a16:creationId xmlns:a16="http://schemas.microsoft.com/office/drawing/2014/main" id="{3EA63434-24FC-BF47-BD32-83B5743B6E03}"/>
              </a:ext>
            </a:extLst>
          </p:cNvPr>
          <p:cNvPicPr>
            <a:picLocks noChangeAspect="1"/>
          </p:cNvPicPr>
          <p:nvPr/>
        </p:nvPicPr>
        <p:blipFill>
          <a:blip r:embed="rId5"/>
          <a:stretch>
            <a:fillRect/>
          </a:stretch>
        </p:blipFill>
        <p:spPr>
          <a:xfrm>
            <a:off x="176374" y="4039767"/>
            <a:ext cx="6310142" cy="2633044"/>
          </a:xfrm>
          <a:prstGeom prst="rect">
            <a:avLst/>
          </a:prstGeom>
        </p:spPr>
      </p:pic>
      <p:sp>
        <p:nvSpPr>
          <p:cNvPr id="14" name="文本框 17">
            <a:extLst>
              <a:ext uri="{FF2B5EF4-FFF2-40B4-BE49-F238E27FC236}">
                <a16:creationId xmlns:a16="http://schemas.microsoft.com/office/drawing/2014/main" id="{86A49FFB-6717-4D42-A00B-88CDFFBAA282}"/>
              </a:ext>
            </a:extLst>
          </p:cNvPr>
          <p:cNvSpPr txBox="1"/>
          <p:nvPr/>
        </p:nvSpPr>
        <p:spPr>
          <a:xfrm>
            <a:off x="7192779" y="5468945"/>
            <a:ext cx="4399068" cy="646331"/>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Variables that have &gt;= |0.1| correlation with powder MI after standardization</a:t>
            </a:r>
            <a:endParaRPr kumimoji="1" lang="zh-CN" altLang="en-US" dirty="0">
              <a:latin typeface="Calibri" panose="020F0502020204030204" pitchFamily="34" charset="0"/>
              <a:cs typeface="Calibri" panose="020F0502020204030204" pitchFamily="34" charset="0"/>
            </a:endParaRPr>
          </a:p>
        </p:txBody>
      </p:sp>
      <p:cxnSp>
        <p:nvCxnSpPr>
          <p:cNvPr id="38" name="Straight Connector 37">
            <a:extLst>
              <a:ext uri="{FF2B5EF4-FFF2-40B4-BE49-F238E27FC236}">
                <a16:creationId xmlns:a16="http://schemas.microsoft.com/office/drawing/2014/main" id="{E96A8881-5C2F-6447-A10F-73067496CB18}"/>
              </a:ext>
            </a:extLst>
          </p:cNvPr>
          <p:cNvCxnSpPr>
            <a:cxnSpLocks/>
          </p:cNvCxnSpPr>
          <p:nvPr/>
        </p:nvCxnSpPr>
        <p:spPr>
          <a:xfrm>
            <a:off x="6655315" y="823559"/>
            <a:ext cx="50694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276ED82-F179-D64F-857F-E34FAC5AD866}"/>
              </a:ext>
            </a:extLst>
          </p:cNvPr>
          <p:cNvCxnSpPr>
            <a:cxnSpLocks/>
          </p:cNvCxnSpPr>
          <p:nvPr/>
        </p:nvCxnSpPr>
        <p:spPr>
          <a:xfrm>
            <a:off x="274945" y="823559"/>
            <a:ext cx="61254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7A82935C-E5BA-C24D-B178-5D8959847A3B}"/>
              </a:ext>
            </a:extLst>
          </p:cNvPr>
          <p:cNvCxnSpPr>
            <a:cxnSpLocks/>
            <a:endCxn id="14" idx="1"/>
          </p:cNvCxnSpPr>
          <p:nvPr/>
        </p:nvCxnSpPr>
        <p:spPr>
          <a:xfrm rot="10800000" flipV="1">
            <a:off x="7192779" y="1458869"/>
            <a:ext cx="12700" cy="4333242"/>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FE2778E-55C1-7B40-92EB-0BB2E3C94F80}"/>
              </a:ext>
            </a:extLst>
          </p:cNvPr>
          <p:cNvSpPr/>
          <p:nvPr/>
        </p:nvSpPr>
        <p:spPr>
          <a:xfrm>
            <a:off x="6501572" y="430580"/>
            <a:ext cx="5488931" cy="369332"/>
          </a:xfrm>
          <a:prstGeom prst="rect">
            <a:avLst/>
          </a:prstGeom>
        </p:spPr>
        <p:txBody>
          <a:bodyPr wrap="square">
            <a:spAutoFit/>
          </a:bodyPr>
          <a:lstStyle/>
          <a:p>
            <a:r>
              <a:rPr lang="en-US" dirty="0">
                <a:latin typeface="Calibri" panose="020F0502020204030204" pitchFamily="34" charset="0"/>
                <a:ea typeface="DengXian" panose="02010600030101010101" pitchFamily="2" charset="-122"/>
                <a:cs typeface="Calibri" panose="020F0502020204030204" pitchFamily="34" charset="0"/>
              </a:rPr>
              <a:t>MI value is highly correlated with </a:t>
            </a:r>
            <a:r>
              <a:rPr lang="en-US" altLang="zh-CN" dirty="0">
                <a:latin typeface="Calibri" panose="020F0502020204030204" pitchFamily="34" charset="0"/>
                <a:ea typeface="DengXian" panose="02010600030101010101" pitchFamily="2" charset="-122"/>
                <a:cs typeface="Calibri" panose="020F0502020204030204" pitchFamily="34" charset="0"/>
              </a:rPr>
              <a:t>2</a:t>
            </a:r>
            <a:r>
              <a:rPr lang="en-US" dirty="0">
                <a:latin typeface="Calibri" panose="020F0502020204030204" pitchFamily="34" charset="0"/>
                <a:ea typeface="DengXian" panose="02010600030101010101" pitchFamily="2" charset="-122"/>
                <a:cs typeface="Calibri" panose="020F0502020204030204" pitchFamily="34" charset="0"/>
              </a:rPr>
              <a:t>0 variables</a:t>
            </a:r>
            <a:r>
              <a:rPr lang="zh-CN" altLang="en-US" dirty="0">
                <a:latin typeface="Calibri" panose="020F0502020204030204" pitchFamily="34" charset="0"/>
                <a:ea typeface="DengXian" panose="02010600030101010101" pitchFamily="2" charset="-122"/>
                <a:cs typeface="Calibri" panose="020F0502020204030204" pitchFamily="34" charset="0"/>
              </a:rPr>
              <a:t> </a:t>
            </a:r>
            <a:r>
              <a:rPr lang="en-US" altLang="zh-CN" dirty="0">
                <a:latin typeface="Calibri" panose="020F0502020204030204" pitchFamily="34" charset="0"/>
                <a:ea typeface="DengXian" panose="02010600030101010101" pitchFamily="2" charset="-122"/>
                <a:cs typeface="Calibri" panose="020F0502020204030204" pitchFamily="34" charset="0"/>
              </a:rPr>
              <a:t>(60</a:t>
            </a:r>
            <a:r>
              <a:rPr lang="zh-CN" altLang="en-US" dirty="0">
                <a:latin typeface="Calibri" panose="020F0502020204030204" pitchFamily="34" charset="0"/>
                <a:ea typeface="DengXian" panose="02010600030101010101" pitchFamily="2" charset="-122"/>
                <a:cs typeface="Calibri" panose="020F0502020204030204" pitchFamily="34" charset="0"/>
              </a:rPr>
              <a:t> </a:t>
            </a:r>
            <a:r>
              <a:rPr lang="en-US" altLang="zh-CN" dirty="0">
                <a:latin typeface="Calibri" panose="020F0502020204030204" pitchFamily="34" charset="0"/>
                <a:ea typeface="DengXian" panose="02010600030101010101" pitchFamily="2" charset="-122"/>
                <a:cs typeface="Calibri" panose="020F0502020204030204" pitchFamily="34" charset="0"/>
              </a:rPr>
              <a:t>in</a:t>
            </a:r>
            <a:r>
              <a:rPr lang="zh-CN" altLang="en-US" dirty="0">
                <a:latin typeface="Calibri" panose="020F0502020204030204" pitchFamily="34" charset="0"/>
                <a:ea typeface="DengXian" panose="02010600030101010101" pitchFamily="2" charset="-122"/>
                <a:cs typeface="Calibri" panose="020F0502020204030204" pitchFamily="34" charset="0"/>
              </a:rPr>
              <a:t> </a:t>
            </a:r>
            <a:r>
              <a:rPr lang="en-US" altLang="zh-CN" dirty="0">
                <a:latin typeface="Calibri" panose="020F0502020204030204" pitchFamily="34" charset="0"/>
                <a:ea typeface="DengXian" panose="02010600030101010101" pitchFamily="2" charset="-122"/>
                <a:cs typeface="Calibri" panose="020F0502020204030204" pitchFamily="34" charset="0"/>
              </a:rPr>
              <a:t>total)</a:t>
            </a:r>
            <a:r>
              <a:rPr lang="en-US" dirty="0">
                <a:latin typeface="Calibri" panose="020F0502020204030204" pitchFamily="34" charset="0"/>
                <a:cs typeface="Calibri" panose="020F0502020204030204" pitchFamily="34" charset="0"/>
              </a:rPr>
              <a:t> </a:t>
            </a:r>
          </a:p>
        </p:txBody>
      </p:sp>
      <p:sp>
        <p:nvSpPr>
          <p:cNvPr id="2" name="TextBox 1">
            <a:extLst>
              <a:ext uri="{FF2B5EF4-FFF2-40B4-BE49-F238E27FC236}">
                <a16:creationId xmlns:a16="http://schemas.microsoft.com/office/drawing/2014/main" id="{CF9F1984-DD05-5D44-AA66-1B8D9D7FEB52}"/>
              </a:ext>
            </a:extLst>
          </p:cNvPr>
          <p:cNvSpPr txBox="1"/>
          <p:nvPr/>
        </p:nvSpPr>
        <p:spPr>
          <a:xfrm>
            <a:off x="4310240" y="1761867"/>
            <a:ext cx="2031896" cy="923330"/>
          </a:xfrm>
          <a:prstGeom prst="rect">
            <a:avLst/>
          </a:prstGeom>
          <a:noFill/>
        </p:spPr>
        <p:txBody>
          <a:bodyPr wrap="square" rtlCol="0">
            <a:spAutoFit/>
          </a:bodyPr>
          <a:lstStyle/>
          <a:p>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the</a:t>
            </a:r>
            <a:r>
              <a:rPr lang="zh-CN" altLang="en-US" dirty="0"/>
              <a:t> </a:t>
            </a:r>
            <a:r>
              <a:rPr lang="en-US" altLang="zh-CN" dirty="0"/>
              <a:t>observations</a:t>
            </a:r>
            <a:r>
              <a:rPr lang="zh-CN" altLang="en-US" dirty="0"/>
              <a:t> </a:t>
            </a:r>
            <a:r>
              <a:rPr lang="en-US" altLang="zh-CN" dirty="0"/>
              <a:t>for</a:t>
            </a:r>
            <a:r>
              <a:rPr lang="zh-CN" altLang="en-US" dirty="0"/>
              <a:t> </a:t>
            </a:r>
            <a:r>
              <a:rPr lang="en-US" altLang="zh-CN" dirty="0"/>
              <a:t>each</a:t>
            </a:r>
            <a:r>
              <a:rPr lang="zh-CN" altLang="en-US" dirty="0"/>
              <a:t> </a:t>
            </a:r>
            <a:r>
              <a:rPr lang="en-US" altLang="zh-CN" dirty="0"/>
              <a:t>product</a:t>
            </a:r>
            <a:r>
              <a:rPr lang="zh-CN" altLang="en-US" dirty="0"/>
              <a:t> </a:t>
            </a:r>
            <a:r>
              <a:rPr lang="en-US" altLang="zh-CN" dirty="0"/>
              <a:t>grade</a:t>
            </a:r>
            <a:endParaRPr lang="en-US" dirty="0"/>
          </a:p>
        </p:txBody>
      </p:sp>
      <p:sp>
        <p:nvSpPr>
          <p:cNvPr id="6" name="TextBox 5">
            <a:extLst>
              <a:ext uri="{FF2B5EF4-FFF2-40B4-BE49-F238E27FC236}">
                <a16:creationId xmlns:a16="http://schemas.microsoft.com/office/drawing/2014/main" id="{651FE69D-D691-7941-90E6-4D125E6C279E}"/>
              </a:ext>
            </a:extLst>
          </p:cNvPr>
          <p:cNvSpPr txBox="1"/>
          <p:nvPr/>
        </p:nvSpPr>
        <p:spPr>
          <a:xfrm>
            <a:off x="182423" y="412344"/>
            <a:ext cx="5929958" cy="369332"/>
          </a:xfrm>
          <a:prstGeom prst="rect">
            <a:avLst/>
          </a:prstGeom>
          <a:noFill/>
        </p:spPr>
        <p:txBody>
          <a:bodyPr wrap="square" rtlCol="0">
            <a:spAutoFit/>
          </a:bodyPr>
          <a:lstStyle/>
          <a:p>
            <a:r>
              <a:rPr lang="en-US" altLang="zh-CN" dirty="0"/>
              <a:t>The graph suggests that most</a:t>
            </a:r>
            <a:r>
              <a:rPr lang="zh-CN" altLang="en-US" dirty="0"/>
              <a:t> </a:t>
            </a:r>
            <a:r>
              <a:rPr lang="en-US" altLang="zh-CN" dirty="0"/>
              <a:t>products</a:t>
            </a:r>
            <a:r>
              <a:rPr lang="zh-CN" altLang="en-US" dirty="0"/>
              <a:t> </a:t>
            </a:r>
            <a:r>
              <a:rPr lang="en-US" altLang="zh-CN" dirty="0"/>
              <a:t>belong</a:t>
            </a:r>
            <a:r>
              <a:rPr lang="zh-CN" altLang="en-US" dirty="0"/>
              <a:t> </a:t>
            </a:r>
            <a:r>
              <a:rPr lang="en-US" altLang="zh-CN" dirty="0"/>
              <a:t>to</a:t>
            </a:r>
            <a:r>
              <a:rPr lang="zh-CN" altLang="en-US" dirty="0"/>
              <a:t> </a:t>
            </a:r>
            <a:r>
              <a:rPr lang="en-US" altLang="zh-CN" dirty="0"/>
              <a:t>two</a:t>
            </a:r>
            <a:r>
              <a:rPr lang="zh-CN" altLang="en-US" dirty="0"/>
              <a:t> </a:t>
            </a:r>
            <a:r>
              <a:rPr lang="en-US" altLang="zh-CN" dirty="0"/>
              <a:t>grades</a:t>
            </a:r>
            <a:endParaRPr lang="en-US" dirty="0"/>
          </a:p>
        </p:txBody>
      </p:sp>
      <p:sp>
        <p:nvSpPr>
          <p:cNvPr id="9" name="TextBox 8">
            <a:extLst>
              <a:ext uri="{FF2B5EF4-FFF2-40B4-BE49-F238E27FC236}">
                <a16:creationId xmlns:a16="http://schemas.microsoft.com/office/drawing/2014/main" id="{E7991762-FD29-C441-A931-344677250091}"/>
              </a:ext>
            </a:extLst>
          </p:cNvPr>
          <p:cNvSpPr txBox="1"/>
          <p:nvPr/>
        </p:nvSpPr>
        <p:spPr>
          <a:xfrm>
            <a:off x="1898787" y="3752311"/>
            <a:ext cx="3348112" cy="369332"/>
          </a:xfrm>
          <a:prstGeom prst="rect">
            <a:avLst/>
          </a:prstGeom>
          <a:noFill/>
        </p:spPr>
        <p:txBody>
          <a:bodyPr wrap="square" rtlCol="0">
            <a:spAutoFit/>
          </a:bodyPr>
          <a:lstStyle/>
          <a:p>
            <a:r>
              <a:rPr lang="en-US" altLang="zh-CN" dirty="0"/>
              <a:t>Distribution</a:t>
            </a:r>
            <a:r>
              <a:rPr lang="zh-CN" altLang="en-US" dirty="0"/>
              <a:t> </a:t>
            </a:r>
            <a:r>
              <a:rPr lang="en-US" altLang="zh-CN" dirty="0"/>
              <a:t>of</a:t>
            </a:r>
            <a:r>
              <a:rPr lang="zh-CN" altLang="en-US" dirty="0"/>
              <a:t> </a:t>
            </a:r>
            <a:r>
              <a:rPr lang="en-US" altLang="zh-CN" dirty="0"/>
              <a:t>product</a:t>
            </a:r>
            <a:r>
              <a:rPr lang="zh-CN" altLang="en-US" dirty="0"/>
              <a:t> </a:t>
            </a:r>
            <a:r>
              <a:rPr lang="en-US" altLang="zh-CN" dirty="0"/>
              <a:t>MI</a:t>
            </a:r>
            <a:r>
              <a:rPr lang="zh-CN" altLang="en-US" dirty="0"/>
              <a:t> </a:t>
            </a:r>
            <a:r>
              <a:rPr lang="en-US" altLang="zh-CN" dirty="0"/>
              <a:t>value</a:t>
            </a:r>
            <a:endParaRPr lang="en-US" dirty="0"/>
          </a:p>
        </p:txBody>
      </p:sp>
      <p:cxnSp>
        <p:nvCxnSpPr>
          <p:cNvPr id="24" name="Straight Connector 23">
            <a:extLst>
              <a:ext uri="{FF2B5EF4-FFF2-40B4-BE49-F238E27FC236}">
                <a16:creationId xmlns:a16="http://schemas.microsoft.com/office/drawing/2014/main" id="{83936073-521C-D04E-BB3D-D64A41DA25A7}"/>
              </a:ext>
            </a:extLst>
          </p:cNvPr>
          <p:cNvCxnSpPr>
            <a:cxnSpLocks/>
          </p:cNvCxnSpPr>
          <p:nvPr/>
        </p:nvCxnSpPr>
        <p:spPr>
          <a:xfrm>
            <a:off x="410674" y="3632640"/>
            <a:ext cx="59314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11F72BD0-A9C3-B444-A571-E8EFBA2E4104}"/>
              </a:ext>
            </a:extLst>
          </p:cNvPr>
          <p:cNvGrpSpPr/>
          <p:nvPr/>
        </p:nvGrpSpPr>
        <p:grpSpPr>
          <a:xfrm>
            <a:off x="11009635" y="60014"/>
            <a:ext cx="1059925" cy="473948"/>
            <a:chOff x="11105956" y="73193"/>
            <a:chExt cx="1059925" cy="473948"/>
          </a:xfrm>
        </p:grpSpPr>
        <p:pic>
          <p:nvPicPr>
            <p:cNvPr id="32" name="Picture 31">
              <a:extLst>
                <a:ext uri="{FF2B5EF4-FFF2-40B4-BE49-F238E27FC236}">
                  <a16:creationId xmlns:a16="http://schemas.microsoft.com/office/drawing/2014/main" id="{D8624C38-5D26-E546-AF66-B6E5BC6A1B63}"/>
                </a:ext>
              </a:extLst>
            </p:cNvPr>
            <p:cNvPicPr>
              <a:picLocks noChangeAspect="1"/>
            </p:cNvPicPr>
            <p:nvPr/>
          </p:nvPicPr>
          <p:blipFill rotWithShape="1">
            <a:blip r:embed="rId6"/>
            <a:srcRect l="1" t="7746" r="-1" b="-2"/>
            <a:stretch/>
          </p:blipFill>
          <p:spPr>
            <a:xfrm>
              <a:off x="11652142" y="73193"/>
              <a:ext cx="513739" cy="473948"/>
            </a:xfrm>
            <a:prstGeom prst="rect">
              <a:avLst/>
            </a:prstGeom>
          </p:spPr>
        </p:pic>
        <p:pic>
          <p:nvPicPr>
            <p:cNvPr id="33" name="Picture 32">
              <a:extLst>
                <a:ext uri="{FF2B5EF4-FFF2-40B4-BE49-F238E27FC236}">
                  <a16:creationId xmlns:a16="http://schemas.microsoft.com/office/drawing/2014/main" id="{2E8CAA41-1219-E346-89FC-22326DA26F96}"/>
                </a:ext>
              </a:extLst>
            </p:cNvPr>
            <p:cNvPicPr>
              <a:picLocks noChangeAspect="1"/>
            </p:cNvPicPr>
            <p:nvPr/>
          </p:nvPicPr>
          <p:blipFill>
            <a:blip r:embed="rId7"/>
            <a:stretch>
              <a:fillRect/>
            </a:stretch>
          </p:blipFill>
          <p:spPr>
            <a:xfrm>
              <a:off x="11105956" y="149700"/>
              <a:ext cx="358864" cy="316245"/>
            </a:xfrm>
            <a:prstGeom prst="rect">
              <a:avLst/>
            </a:prstGeom>
          </p:spPr>
        </p:pic>
        <p:cxnSp>
          <p:nvCxnSpPr>
            <p:cNvPr id="34" name="Straight Connector 33">
              <a:extLst>
                <a:ext uri="{FF2B5EF4-FFF2-40B4-BE49-F238E27FC236}">
                  <a16:creationId xmlns:a16="http://schemas.microsoft.com/office/drawing/2014/main" id="{DB1319B5-1AFD-234F-8843-77E579CB2813}"/>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8757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3F93C9C-F1B4-3D4C-BCB6-573AD9A7C586}"/>
              </a:ext>
            </a:extLst>
          </p:cNvPr>
          <p:cNvGrpSpPr/>
          <p:nvPr/>
        </p:nvGrpSpPr>
        <p:grpSpPr>
          <a:xfrm>
            <a:off x="11009635" y="60014"/>
            <a:ext cx="1059925" cy="473948"/>
            <a:chOff x="11105956" y="73193"/>
            <a:chExt cx="1059925" cy="473948"/>
          </a:xfrm>
        </p:grpSpPr>
        <p:pic>
          <p:nvPicPr>
            <p:cNvPr id="5" name="Picture 4">
              <a:extLst>
                <a:ext uri="{FF2B5EF4-FFF2-40B4-BE49-F238E27FC236}">
                  <a16:creationId xmlns:a16="http://schemas.microsoft.com/office/drawing/2014/main" id="{FDB5D248-04B9-1B49-BEDD-2F74CF28A7FB}"/>
                </a:ext>
              </a:extLst>
            </p:cNvPr>
            <p:cNvPicPr>
              <a:picLocks noChangeAspect="1"/>
            </p:cNvPicPr>
            <p:nvPr/>
          </p:nvPicPr>
          <p:blipFill rotWithShape="1">
            <a:blip r:embed="rId3"/>
            <a:srcRect l="1" t="7746" r="-1" b="-2"/>
            <a:stretch/>
          </p:blipFill>
          <p:spPr>
            <a:xfrm>
              <a:off x="11652142" y="73193"/>
              <a:ext cx="513739" cy="473948"/>
            </a:xfrm>
            <a:prstGeom prst="rect">
              <a:avLst/>
            </a:prstGeom>
          </p:spPr>
        </p:pic>
        <p:pic>
          <p:nvPicPr>
            <p:cNvPr id="6" name="Picture 5">
              <a:extLst>
                <a:ext uri="{FF2B5EF4-FFF2-40B4-BE49-F238E27FC236}">
                  <a16:creationId xmlns:a16="http://schemas.microsoft.com/office/drawing/2014/main" id="{0A985735-5FD4-5642-9A9E-75116E44AB63}"/>
                </a:ext>
              </a:extLst>
            </p:cNvPr>
            <p:cNvPicPr>
              <a:picLocks noChangeAspect="1"/>
            </p:cNvPicPr>
            <p:nvPr/>
          </p:nvPicPr>
          <p:blipFill>
            <a:blip r:embed="rId4"/>
            <a:stretch>
              <a:fillRect/>
            </a:stretch>
          </p:blipFill>
          <p:spPr>
            <a:xfrm>
              <a:off x="11105956" y="149700"/>
              <a:ext cx="358864" cy="316245"/>
            </a:xfrm>
            <a:prstGeom prst="rect">
              <a:avLst/>
            </a:prstGeom>
          </p:spPr>
        </p:pic>
        <p:cxnSp>
          <p:nvCxnSpPr>
            <p:cNvPr id="7" name="Straight Connector 6">
              <a:extLst>
                <a:ext uri="{FF2B5EF4-FFF2-40B4-BE49-F238E27FC236}">
                  <a16:creationId xmlns:a16="http://schemas.microsoft.com/office/drawing/2014/main" id="{B18EF968-B8FC-724E-9634-73C10AE84DB1}"/>
                </a:ext>
              </a:extLst>
            </p:cNvPr>
            <p:cNvCxnSpPr/>
            <p:nvPr/>
          </p:nvCxnSpPr>
          <p:spPr>
            <a:xfrm>
              <a:off x="11578443" y="149699"/>
              <a:ext cx="0" cy="316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10E29892-0890-444E-B821-FDF043803C88}"/>
              </a:ext>
            </a:extLst>
          </p:cNvPr>
          <p:cNvSpPr txBox="1"/>
          <p:nvPr/>
        </p:nvSpPr>
        <p:spPr>
          <a:xfrm>
            <a:off x="63597" y="116538"/>
            <a:ext cx="2021451" cy="461665"/>
          </a:xfrm>
          <a:prstGeom prst="rect">
            <a:avLst/>
          </a:prstGeom>
          <a:noFill/>
        </p:spPr>
        <p:txBody>
          <a:bodyPr wrap="none" rtlCol="0">
            <a:spAutoFit/>
          </a:bodyPr>
          <a:lstStyle/>
          <a:p>
            <a:r>
              <a:rPr lang="en-US" sz="2400" dirty="0">
                <a:latin typeface="+mj-lt"/>
              </a:rPr>
              <a:t>Data Modeling</a:t>
            </a:r>
          </a:p>
        </p:txBody>
      </p:sp>
      <p:sp>
        <p:nvSpPr>
          <p:cNvPr id="17" name="TextBox 16">
            <a:extLst>
              <a:ext uri="{FF2B5EF4-FFF2-40B4-BE49-F238E27FC236}">
                <a16:creationId xmlns:a16="http://schemas.microsoft.com/office/drawing/2014/main" id="{11B24B17-7019-F549-BFCA-A4B3F9B09F01}"/>
              </a:ext>
            </a:extLst>
          </p:cNvPr>
          <p:cNvSpPr txBox="1"/>
          <p:nvPr/>
        </p:nvSpPr>
        <p:spPr>
          <a:xfrm>
            <a:off x="63597" y="650991"/>
            <a:ext cx="3765550" cy="369332"/>
          </a:xfrm>
          <a:prstGeom prst="rect">
            <a:avLst/>
          </a:prstGeom>
          <a:noFill/>
        </p:spPr>
        <p:txBody>
          <a:bodyPr wrap="square" rtlCol="0">
            <a:spAutoFit/>
          </a:bodyPr>
          <a:lstStyle/>
          <a:p>
            <a:r>
              <a:rPr lang="en-US" b="1" dirty="0"/>
              <a:t>The Analysis Using Linear Regression</a:t>
            </a:r>
          </a:p>
        </p:txBody>
      </p:sp>
      <p:sp>
        <p:nvSpPr>
          <p:cNvPr id="18" name="TextBox 17">
            <a:extLst>
              <a:ext uri="{FF2B5EF4-FFF2-40B4-BE49-F238E27FC236}">
                <a16:creationId xmlns:a16="http://schemas.microsoft.com/office/drawing/2014/main" id="{3844F552-8D29-A64D-9795-862236734488}"/>
              </a:ext>
            </a:extLst>
          </p:cNvPr>
          <p:cNvSpPr txBox="1"/>
          <p:nvPr/>
        </p:nvSpPr>
        <p:spPr>
          <a:xfrm>
            <a:off x="7631625" y="677542"/>
            <a:ext cx="3597966" cy="369332"/>
          </a:xfrm>
          <a:prstGeom prst="rect">
            <a:avLst/>
          </a:prstGeom>
          <a:noFill/>
        </p:spPr>
        <p:txBody>
          <a:bodyPr wrap="square" rtlCol="0">
            <a:spAutoFit/>
          </a:bodyPr>
          <a:lstStyle/>
          <a:p>
            <a:r>
              <a:rPr lang="en-US" b="1" dirty="0"/>
              <a:t>The Analysis Using Random Forest</a:t>
            </a:r>
          </a:p>
        </p:txBody>
      </p:sp>
      <p:sp>
        <p:nvSpPr>
          <p:cNvPr id="21" name="Slide Number Placeholder 20">
            <a:extLst>
              <a:ext uri="{FF2B5EF4-FFF2-40B4-BE49-F238E27FC236}">
                <a16:creationId xmlns:a16="http://schemas.microsoft.com/office/drawing/2014/main" id="{5E68056F-FAF5-3B4F-B0B5-4CEA69FD9634}"/>
              </a:ext>
            </a:extLst>
          </p:cNvPr>
          <p:cNvSpPr>
            <a:spLocks noGrp="1"/>
          </p:cNvSpPr>
          <p:nvPr>
            <p:ph type="sldNum" sz="quarter" idx="12"/>
          </p:nvPr>
        </p:nvSpPr>
        <p:spPr/>
        <p:txBody>
          <a:bodyPr/>
          <a:lstStyle/>
          <a:p>
            <a:fld id="{36C32D79-5CDA-D54C-9935-8837F3350F1E}" type="slidenum">
              <a:rPr lang="en-US" smtClean="0"/>
              <a:t>9</a:t>
            </a:fld>
            <a:endParaRPr lang="en-US" dirty="0"/>
          </a:p>
        </p:txBody>
      </p:sp>
      <p:cxnSp>
        <p:nvCxnSpPr>
          <p:cNvPr id="14" name="Straight Connector 13">
            <a:extLst>
              <a:ext uri="{FF2B5EF4-FFF2-40B4-BE49-F238E27FC236}">
                <a16:creationId xmlns:a16="http://schemas.microsoft.com/office/drawing/2014/main" id="{7B9E78BD-FC5E-0F4C-A07B-61B380E8062F}"/>
              </a:ext>
            </a:extLst>
          </p:cNvPr>
          <p:cNvCxnSpPr>
            <a:cxnSpLocks/>
          </p:cNvCxnSpPr>
          <p:nvPr/>
        </p:nvCxnSpPr>
        <p:spPr>
          <a:xfrm>
            <a:off x="152882" y="1069695"/>
            <a:ext cx="716231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6EAC0A-6D84-494D-A6E8-C2A975D5906C}"/>
              </a:ext>
            </a:extLst>
          </p:cNvPr>
          <p:cNvCxnSpPr>
            <a:cxnSpLocks/>
          </p:cNvCxnSpPr>
          <p:nvPr/>
        </p:nvCxnSpPr>
        <p:spPr>
          <a:xfrm>
            <a:off x="7760802" y="1087869"/>
            <a:ext cx="37950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397B21-05F4-B748-A3F7-53E1F0429120}"/>
              </a:ext>
            </a:extLst>
          </p:cNvPr>
          <p:cNvCxnSpPr>
            <a:cxnSpLocks/>
          </p:cNvCxnSpPr>
          <p:nvPr/>
        </p:nvCxnSpPr>
        <p:spPr>
          <a:xfrm>
            <a:off x="7547805" y="1342505"/>
            <a:ext cx="0" cy="5393854"/>
          </a:xfrm>
          <a:prstGeom prst="line">
            <a:avLst/>
          </a:prstGeom>
          <a:ln w="31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EB8CD9A-83A6-B740-837E-9BAA6364CA25}"/>
              </a:ext>
            </a:extLst>
          </p:cNvPr>
          <p:cNvSpPr/>
          <p:nvPr/>
        </p:nvSpPr>
        <p:spPr>
          <a:xfrm>
            <a:off x="964716" y="1798037"/>
            <a:ext cx="1921034" cy="100089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3C93691C-24D0-0E48-81B0-565B02A035AF}"/>
              </a:ext>
            </a:extLst>
          </p:cNvPr>
          <p:cNvSpPr/>
          <p:nvPr/>
        </p:nvSpPr>
        <p:spPr>
          <a:xfrm>
            <a:off x="966129" y="2902470"/>
            <a:ext cx="1921034" cy="100835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Rectangle 27">
            <a:extLst>
              <a:ext uri="{FF2B5EF4-FFF2-40B4-BE49-F238E27FC236}">
                <a16:creationId xmlns:a16="http://schemas.microsoft.com/office/drawing/2014/main" id="{65A9B519-D168-8847-96F0-5DF3FC74937F}"/>
              </a:ext>
            </a:extLst>
          </p:cNvPr>
          <p:cNvSpPr/>
          <p:nvPr/>
        </p:nvSpPr>
        <p:spPr>
          <a:xfrm>
            <a:off x="966129" y="4047342"/>
            <a:ext cx="1921034" cy="102736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Rectangle 28">
            <a:extLst>
              <a:ext uri="{FF2B5EF4-FFF2-40B4-BE49-F238E27FC236}">
                <a16:creationId xmlns:a16="http://schemas.microsoft.com/office/drawing/2014/main" id="{35C5159E-AD58-2143-B5C2-B481CAC3427E}"/>
              </a:ext>
            </a:extLst>
          </p:cNvPr>
          <p:cNvSpPr/>
          <p:nvPr/>
        </p:nvSpPr>
        <p:spPr>
          <a:xfrm>
            <a:off x="966129" y="5211221"/>
            <a:ext cx="1921034" cy="881913"/>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TextBox 8">
            <a:extLst>
              <a:ext uri="{FF2B5EF4-FFF2-40B4-BE49-F238E27FC236}">
                <a16:creationId xmlns:a16="http://schemas.microsoft.com/office/drawing/2014/main" id="{B7CBFCED-DBAC-7443-A3B1-E1EA330DE9C4}"/>
              </a:ext>
            </a:extLst>
          </p:cNvPr>
          <p:cNvSpPr txBox="1"/>
          <p:nvPr/>
        </p:nvSpPr>
        <p:spPr>
          <a:xfrm>
            <a:off x="988551" y="1816099"/>
            <a:ext cx="1324456" cy="954107"/>
          </a:xfrm>
          <a:prstGeom prst="rect">
            <a:avLst/>
          </a:prstGeom>
          <a:noFill/>
        </p:spPr>
        <p:txBody>
          <a:bodyPr wrap="square" rtlCol="0">
            <a:spAutoFit/>
          </a:bodyPr>
          <a:lstStyle/>
          <a:p>
            <a:pPr algn="ctr"/>
            <a:r>
              <a:rPr kumimoji="1" lang="en-US" altLang="zh-CN" sz="1400" dirty="0">
                <a:solidFill>
                  <a:schemeClr val="bg2">
                    <a:lumMod val="50000"/>
                  </a:schemeClr>
                </a:solidFill>
                <a:latin typeface="Calibri" panose="020F0502020204030204" pitchFamily="34" charset="0"/>
                <a:cs typeface="Calibri" panose="020F0502020204030204" pitchFamily="34" charset="0"/>
              </a:rPr>
              <a:t>All variables except</a:t>
            </a:r>
          </a:p>
          <a:p>
            <a:pPr algn="ctr"/>
            <a:r>
              <a:rPr kumimoji="1" lang="en-US" altLang="zh-CN" sz="1400" dirty="0">
                <a:solidFill>
                  <a:schemeClr val="bg2">
                    <a:lumMod val="50000"/>
                  </a:schemeClr>
                </a:solidFill>
                <a:latin typeface="Calibri" panose="020F0502020204030204" pitchFamily="34" charset="0"/>
                <a:cs typeface="Calibri" panose="020F0502020204030204" pitchFamily="34" charset="0"/>
              </a:rPr>
              <a:t>Time and </a:t>
            </a:r>
            <a:r>
              <a:rPr kumimoji="1" lang="en-US" altLang="zh-CN" sz="1400" dirty="0" err="1">
                <a:solidFill>
                  <a:schemeClr val="bg2">
                    <a:lumMod val="50000"/>
                  </a:schemeClr>
                </a:solidFill>
                <a:latin typeface="Calibri" panose="020F0502020204030204" pitchFamily="34" charset="0"/>
                <a:cs typeface="Calibri" panose="020F0502020204030204" pitchFamily="34" charset="0"/>
              </a:rPr>
              <a:t>ProGrade</a:t>
            </a:r>
            <a:endParaRPr kumimoji="1" lang="zh-CN" altLang="en-US" sz="1400" dirty="0">
              <a:solidFill>
                <a:schemeClr val="bg2">
                  <a:lumMod val="50000"/>
                </a:schemeClr>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463728C1-EE11-6E42-8187-7AF97BE752F0}"/>
              </a:ext>
            </a:extLst>
          </p:cNvPr>
          <p:cNvSpPr/>
          <p:nvPr/>
        </p:nvSpPr>
        <p:spPr>
          <a:xfrm>
            <a:off x="6746" y="2444421"/>
            <a:ext cx="818494" cy="738664"/>
          </a:xfrm>
          <a:prstGeom prst="rect">
            <a:avLst/>
          </a:prstGeom>
        </p:spPr>
        <p:txBody>
          <a:bodyPr wrap="square">
            <a:spAutoFit/>
          </a:bodyPr>
          <a:lstStyle/>
          <a:p>
            <a:pPr algn="ctr"/>
            <a:r>
              <a:rPr kumimoji="1" lang="en-US" altLang="zh-CN" sz="1400" b="1" dirty="0">
                <a:solidFill>
                  <a:schemeClr val="bg2">
                    <a:lumMod val="50000"/>
                  </a:schemeClr>
                </a:solidFill>
                <a:latin typeface="Calibri" panose="020F0502020204030204" pitchFamily="34" charset="0"/>
                <a:cs typeface="Calibri" panose="020F0502020204030204" pitchFamily="34" charset="0"/>
              </a:rPr>
              <a:t>Initial Linear Model</a:t>
            </a:r>
            <a:endParaRPr kumimoji="1" lang="zh-CN" altLang="en-US" sz="1400" b="1" dirty="0">
              <a:solidFill>
                <a:schemeClr val="bg2">
                  <a:lumMod val="50000"/>
                </a:schemeClr>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1EB1669A-4240-4543-93BD-0DAD1BE85331}"/>
              </a:ext>
            </a:extLst>
          </p:cNvPr>
          <p:cNvSpPr/>
          <p:nvPr/>
        </p:nvSpPr>
        <p:spPr>
          <a:xfrm>
            <a:off x="2259914" y="2091661"/>
            <a:ext cx="503664" cy="307777"/>
          </a:xfrm>
          <a:prstGeom prst="rect">
            <a:avLst/>
          </a:prstGeom>
        </p:spPr>
        <p:txBody>
          <a:bodyPr wrap="none">
            <a:spAutoFit/>
          </a:bodyPr>
          <a:lstStyle/>
          <a:p>
            <a:r>
              <a:rPr kumimoji="1" lang="en-US" altLang="zh-CN" sz="1400" dirty="0">
                <a:solidFill>
                  <a:schemeClr val="bg2">
                    <a:lumMod val="50000"/>
                  </a:schemeClr>
                </a:solidFill>
                <a:latin typeface="Calibri" panose="020F0502020204030204" pitchFamily="34" charset="0"/>
                <a:cs typeface="Calibri" panose="020F0502020204030204" pitchFamily="34" charset="0"/>
              </a:rPr>
              <a:t>5.95</a:t>
            </a:r>
          </a:p>
        </p:txBody>
      </p:sp>
      <p:sp>
        <p:nvSpPr>
          <p:cNvPr id="30" name="文本框 19">
            <a:extLst>
              <a:ext uri="{FF2B5EF4-FFF2-40B4-BE49-F238E27FC236}">
                <a16:creationId xmlns:a16="http://schemas.microsoft.com/office/drawing/2014/main" id="{0C081CF9-6156-604B-9B84-1002908F6740}"/>
              </a:ext>
            </a:extLst>
          </p:cNvPr>
          <p:cNvSpPr txBox="1"/>
          <p:nvPr/>
        </p:nvSpPr>
        <p:spPr>
          <a:xfrm>
            <a:off x="952446" y="2967673"/>
            <a:ext cx="1421649" cy="954107"/>
          </a:xfrm>
          <a:prstGeom prst="rect">
            <a:avLst/>
          </a:prstGeom>
          <a:noFill/>
          <a:ln>
            <a:noFill/>
          </a:ln>
        </p:spPr>
        <p:txBody>
          <a:bodyPr wrap="square" rtlCol="0">
            <a:spAutoFit/>
          </a:bodyPr>
          <a:lstStyle/>
          <a:p>
            <a:pPr algn="ctr"/>
            <a:r>
              <a:rPr kumimoji="1" lang="en-US" altLang="zh-CN" sz="1400" dirty="0">
                <a:latin typeface="Calibri" panose="020F0502020204030204" pitchFamily="34" charset="0"/>
                <a:cs typeface="Calibri" panose="020F0502020204030204" pitchFamily="34" charset="0"/>
              </a:rPr>
              <a:t>Top 10 variables that have high</a:t>
            </a:r>
          </a:p>
          <a:p>
            <a:pPr algn="ctr"/>
            <a:r>
              <a:rPr kumimoji="1" lang="en-US" altLang="zh-CN" sz="1400" dirty="0">
                <a:latin typeface="Calibri" panose="020F0502020204030204" pitchFamily="34" charset="0"/>
                <a:cs typeface="Calibri" panose="020F0502020204030204" pitchFamily="34" charset="0"/>
              </a:rPr>
              <a:t>correlation with powder MI</a:t>
            </a:r>
            <a:endParaRPr kumimoji="1" lang="zh-CN" altLang="en-US" sz="1400" dirty="0">
              <a:latin typeface="Calibri" panose="020F0502020204030204" pitchFamily="34" charset="0"/>
              <a:cs typeface="Calibri" panose="020F0502020204030204" pitchFamily="34" charset="0"/>
            </a:endParaRPr>
          </a:p>
        </p:txBody>
      </p:sp>
      <p:sp>
        <p:nvSpPr>
          <p:cNvPr id="31" name="文本框 26">
            <a:extLst>
              <a:ext uri="{FF2B5EF4-FFF2-40B4-BE49-F238E27FC236}">
                <a16:creationId xmlns:a16="http://schemas.microsoft.com/office/drawing/2014/main" id="{B8D5C1EA-35FD-1242-91A0-AE8F54427D7C}"/>
              </a:ext>
            </a:extLst>
          </p:cNvPr>
          <p:cNvSpPr txBox="1"/>
          <p:nvPr/>
        </p:nvSpPr>
        <p:spPr>
          <a:xfrm>
            <a:off x="2269149" y="3209000"/>
            <a:ext cx="503664" cy="307777"/>
          </a:xfrm>
          <a:prstGeom prst="rect">
            <a:avLst/>
          </a:prstGeom>
          <a:noFill/>
          <a:ln w="28575">
            <a:noFill/>
          </a:ln>
        </p:spPr>
        <p:txBody>
          <a:bodyPr wrap="none" rtlCol="0">
            <a:spAutoFit/>
          </a:bodyPr>
          <a:lstStyle/>
          <a:p>
            <a:r>
              <a:rPr kumimoji="1" lang="en-US" altLang="zh-CN" sz="1400" dirty="0">
                <a:latin typeface="Calibri" panose="020F0502020204030204" pitchFamily="34" charset="0"/>
                <a:cs typeface="Calibri" panose="020F0502020204030204" pitchFamily="34" charset="0"/>
              </a:rPr>
              <a:t>3.85</a:t>
            </a:r>
            <a:endParaRPr kumimoji="1" lang="zh-CN" altLang="en-US" sz="1400" dirty="0">
              <a:latin typeface="Calibri" panose="020F0502020204030204" pitchFamily="34" charset="0"/>
              <a:cs typeface="Calibri" panose="020F0502020204030204" pitchFamily="34" charset="0"/>
            </a:endParaRPr>
          </a:p>
        </p:txBody>
      </p:sp>
      <p:sp>
        <p:nvSpPr>
          <p:cNvPr id="33" name="文本框 14">
            <a:extLst>
              <a:ext uri="{FF2B5EF4-FFF2-40B4-BE49-F238E27FC236}">
                <a16:creationId xmlns:a16="http://schemas.microsoft.com/office/drawing/2014/main" id="{1D120755-6AD6-8F47-91C7-0E58EC03D574}"/>
              </a:ext>
            </a:extLst>
          </p:cNvPr>
          <p:cNvSpPr txBox="1"/>
          <p:nvPr/>
        </p:nvSpPr>
        <p:spPr>
          <a:xfrm>
            <a:off x="-102880" y="4693706"/>
            <a:ext cx="945701" cy="738664"/>
          </a:xfrm>
          <a:prstGeom prst="rect">
            <a:avLst/>
          </a:prstGeom>
          <a:noFill/>
        </p:spPr>
        <p:txBody>
          <a:bodyPr wrap="square" rtlCol="0">
            <a:spAutoFit/>
          </a:bodyPr>
          <a:lstStyle/>
          <a:p>
            <a:pPr algn="ctr"/>
            <a:r>
              <a:rPr kumimoji="1" lang="en-US" altLang="zh-CN" sz="1400" b="1" dirty="0">
                <a:latin typeface="Calibri" panose="020F0502020204030204" pitchFamily="34" charset="0"/>
                <a:cs typeface="Calibri" panose="020F0502020204030204" pitchFamily="34" charset="0"/>
              </a:rPr>
              <a:t>Advanced Linear Model</a:t>
            </a:r>
            <a:endParaRPr kumimoji="1" lang="zh-CN" altLang="en-US" sz="1400" b="1" dirty="0">
              <a:latin typeface="Calibri" panose="020F0502020204030204" pitchFamily="34" charset="0"/>
              <a:cs typeface="Calibri" panose="020F0502020204030204" pitchFamily="34" charset="0"/>
            </a:endParaRPr>
          </a:p>
        </p:txBody>
      </p:sp>
      <p:sp>
        <p:nvSpPr>
          <p:cNvPr id="34" name="文本框 61">
            <a:extLst>
              <a:ext uri="{FF2B5EF4-FFF2-40B4-BE49-F238E27FC236}">
                <a16:creationId xmlns:a16="http://schemas.microsoft.com/office/drawing/2014/main" id="{24B184C8-B5D9-1445-8326-A00AD1DFE598}"/>
              </a:ext>
            </a:extLst>
          </p:cNvPr>
          <p:cNvSpPr txBox="1"/>
          <p:nvPr/>
        </p:nvSpPr>
        <p:spPr>
          <a:xfrm>
            <a:off x="817394" y="4097957"/>
            <a:ext cx="1727001" cy="954107"/>
          </a:xfrm>
          <a:prstGeom prst="rect">
            <a:avLst/>
          </a:prstGeom>
          <a:noFill/>
          <a:ln>
            <a:noFill/>
          </a:ln>
        </p:spPr>
        <p:txBody>
          <a:bodyPr wrap="square" rtlCol="0">
            <a:spAutoFit/>
          </a:bodyPr>
          <a:lstStyle/>
          <a:p>
            <a:pPr algn="ctr"/>
            <a:r>
              <a:rPr kumimoji="1" lang="en-US" altLang="zh-CN" sz="1400" dirty="0">
                <a:latin typeface="Calibri" panose="020F0502020204030204" pitchFamily="34" charset="0"/>
                <a:cs typeface="Calibri" panose="020F0502020204030204" pitchFamily="34" charset="0"/>
              </a:rPr>
              <a:t>Top 10 variables</a:t>
            </a:r>
          </a:p>
          <a:p>
            <a:pPr algn="ctr"/>
            <a:r>
              <a:rPr kumimoji="1" lang="en-US" altLang="zh-CN" sz="1400" dirty="0">
                <a:latin typeface="Calibri" panose="020F0502020204030204" pitchFamily="34" charset="0"/>
                <a:cs typeface="Calibri" panose="020F0502020204030204" pitchFamily="34" charset="0"/>
              </a:rPr>
              <a:t> high correlational variables adding interactions</a:t>
            </a:r>
            <a:endParaRPr kumimoji="1" lang="zh-CN" altLang="en-US" sz="1400" dirty="0">
              <a:latin typeface="Calibri" panose="020F0502020204030204" pitchFamily="34" charset="0"/>
              <a:cs typeface="Calibri" panose="020F0502020204030204" pitchFamily="34" charset="0"/>
            </a:endParaRPr>
          </a:p>
        </p:txBody>
      </p:sp>
      <p:sp>
        <p:nvSpPr>
          <p:cNvPr id="35" name="文本框 62">
            <a:extLst>
              <a:ext uri="{FF2B5EF4-FFF2-40B4-BE49-F238E27FC236}">
                <a16:creationId xmlns:a16="http://schemas.microsoft.com/office/drawing/2014/main" id="{3ED7FC3B-281E-4641-9B60-97CDB8735161}"/>
              </a:ext>
            </a:extLst>
          </p:cNvPr>
          <p:cNvSpPr txBox="1"/>
          <p:nvPr/>
        </p:nvSpPr>
        <p:spPr>
          <a:xfrm>
            <a:off x="2322968" y="4311949"/>
            <a:ext cx="503664" cy="307777"/>
          </a:xfrm>
          <a:prstGeom prst="rect">
            <a:avLst/>
          </a:prstGeom>
          <a:noFill/>
          <a:ln w="28575">
            <a:noFill/>
          </a:ln>
        </p:spPr>
        <p:txBody>
          <a:bodyPr wrap="none" rtlCol="0">
            <a:spAutoFit/>
          </a:bodyPr>
          <a:lstStyle/>
          <a:p>
            <a:r>
              <a:rPr kumimoji="1" lang="en-US" altLang="zh-CN" sz="1400" dirty="0">
                <a:latin typeface="Calibri" panose="020F0502020204030204" pitchFamily="34" charset="0"/>
                <a:cs typeface="Calibri" panose="020F0502020204030204" pitchFamily="34" charset="0"/>
              </a:rPr>
              <a:t>2.82</a:t>
            </a:r>
            <a:endParaRPr kumimoji="1" lang="zh-CN" altLang="en-US" sz="1400" dirty="0">
              <a:latin typeface="Calibri" panose="020F0502020204030204" pitchFamily="34" charset="0"/>
              <a:cs typeface="Calibri" panose="020F0502020204030204" pitchFamily="34" charset="0"/>
            </a:endParaRPr>
          </a:p>
        </p:txBody>
      </p:sp>
      <p:sp>
        <p:nvSpPr>
          <p:cNvPr id="36" name="文本框 64">
            <a:extLst>
              <a:ext uri="{FF2B5EF4-FFF2-40B4-BE49-F238E27FC236}">
                <a16:creationId xmlns:a16="http://schemas.microsoft.com/office/drawing/2014/main" id="{0AD85055-5EAF-EC45-A5E4-4EBF6FA1C11A}"/>
              </a:ext>
            </a:extLst>
          </p:cNvPr>
          <p:cNvSpPr txBox="1"/>
          <p:nvPr/>
        </p:nvSpPr>
        <p:spPr>
          <a:xfrm>
            <a:off x="755579" y="5410423"/>
            <a:ext cx="1800189" cy="523220"/>
          </a:xfrm>
          <a:prstGeom prst="rect">
            <a:avLst/>
          </a:prstGeom>
          <a:noFill/>
          <a:ln>
            <a:noFill/>
          </a:ln>
        </p:spPr>
        <p:txBody>
          <a:bodyPr wrap="square" rtlCol="0">
            <a:spAutoFit/>
          </a:bodyPr>
          <a:lstStyle/>
          <a:p>
            <a:pPr algn="ctr"/>
            <a:r>
              <a:rPr kumimoji="1" lang="en-US" altLang="zh-CN" sz="1400" dirty="0">
                <a:latin typeface="Calibri" panose="020F0502020204030204" pitchFamily="34" charset="0"/>
                <a:cs typeface="Calibri" panose="020F0502020204030204" pitchFamily="34" charset="0"/>
              </a:rPr>
              <a:t>All variables with normalization</a:t>
            </a:r>
            <a:endParaRPr kumimoji="1" lang="zh-CN" altLang="en-US" sz="1400" dirty="0">
              <a:latin typeface="Calibri" panose="020F0502020204030204" pitchFamily="34" charset="0"/>
              <a:cs typeface="Calibri" panose="020F0502020204030204" pitchFamily="34" charset="0"/>
            </a:endParaRPr>
          </a:p>
        </p:txBody>
      </p:sp>
      <p:sp>
        <p:nvSpPr>
          <p:cNvPr id="37" name="文本框 65">
            <a:extLst>
              <a:ext uri="{FF2B5EF4-FFF2-40B4-BE49-F238E27FC236}">
                <a16:creationId xmlns:a16="http://schemas.microsoft.com/office/drawing/2014/main" id="{F3C8245C-82B9-6846-8C80-358BDF8F4630}"/>
              </a:ext>
            </a:extLst>
          </p:cNvPr>
          <p:cNvSpPr txBox="1"/>
          <p:nvPr/>
        </p:nvSpPr>
        <p:spPr>
          <a:xfrm>
            <a:off x="2280586" y="5501951"/>
            <a:ext cx="503664" cy="307777"/>
          </a:xfrm>
          <a:prstGeom prst="rect">
            <a:avLst/>
          </a:prstGeom>
          <a:noFill/>
          <a:ln w="28575">
            <a:noFill/>
          </a:ln>
        </p:spPr>
        <p:txBody>
          <a:bodyPr wrap="none" rtlCol="0">
            <a:spAutoFit/>
          </a:bodyPr>
          <a:lstStyle/>
          <a:p>
            <a:r>
              <a:rPr kumimoji="1" lang="en-US" altLang="zh-CN" sz="1400" dirty="0">
                <a:latin typeface="Calibri" panose="020F0502020204030204" pitchFamily="34" charset="0"/>
                <a:cs typeface="Calibri" panose="020F0502020204030204" pitchFamily="34" charset="0"/>
              </a:rPr>
              <a:t>1.76</a:t>
            </a:r>
            <a:endParaRPr kumimoji="1" lang="zh-CN" altLang="en-US" sz="14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3767E0A8-1609-A946-A5F0-7EBE3C155488}"/>
              </a:ext>
            </a:extLst>
          </p:cNvPr>
          <p:cNvSpPr txBox="1"/>
          <p:nvPr/>
        </p:nvSpPr>
        <p:spPr>
          <a:xfrm>
            <a:off x="2238202" y="1446162"/>
            <a:ext cx="667170" cy="338554"/>
          </a:xfrm>
          <a:prstGeom prst="rect">
            <a:avLst/>
          </a:prstGeom>
          <a:noFill/>
        </p:spPr>
        <p:txBody>
          <a:bodyPr wrap="none" rtlCol="0">
            <a:spAutoFit/>
          </a:bodyPr>
          <a:lstStyle/>
          <a:p>
            <a:r>
              <a:rPr lang="en-US" sz="1600" dirty="0"/>
              <a:t>RMSE</a:t>
            </a:r>
          </a:p>
        </p:txBody>
      </p:sp>
      <p:sp>
        <p:nvSpPr>
          <p:cNvPr id="47" name="矩形 1">
            <a:extLst>
              <a:ext uri="{FF2B5EF4-FFF2-40B4-BE49-F238E27FC236}">
                <a16:creationId xmlns:a16="http://schemas.microsoft.com/office/drawing/2014/main" id="{3381CB4E-719C-2E48-A191-0AAEBA76AFDF}"/>
              </a:ext>
            </a:extLst>
          </p:cNvPr>
          <p:cNvSpPr/>
          <p:nvPr/>
        </p:nvSpPr>
        <p:spPr>
          <a:xfrm>
            <a:off x="879126" y="1695957"/>
            <a:ext cx="2150115" cy="1240447"/>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p>
        </p:txBody>
      </p:sp>
      <p:cxnSp>
        <p:nvCxnSpPr>
          <p:cNvPr id="49" name="Straight Arrow Connector 48">
            <a:extLst>
              <a:ext uri="{FF2B5EF4-FFF2-40B4-BE49-F238E27FC236}">
                <a16:creationId xmlns:a16="http://schemas.microsoft.com/office/drawing/2014/main" id="{C01AC4EC-86FD-284C-9503-4658A51F4D8D}"/>
              </a:ext>
            </a:extLst>
          </p:cNvPr>
          <p:cNvCxnSpPr/>
          <p:nvPr/>
        </p:nvCxnSpPr>
        <p:spPr>
          <a:xfrm>
            <a:off x="829174" y="1940300"/>
            <a:ext cx="0" cy="3993343"/>
          </a:xfrm>
          <a:prstGeom prst="straightConnector1">
            <a:avLst/>
          </a:prstGeom>
          <a:ln>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2C1A239-8D4A-4744-BC2F-B669F8A187C3}"/>
              </a:ext>
            </a:extLst>
          </p:cNvPr>
          <p:cNvSpPr/>
          <p:nvPr/>
        </p:nvSpPr>
        <p:spPr>
          <a:xfrm>
            <a:off x="7604589" y="4288105"/>
            <a:ext cx="4443071" cy="1477328"/>
          </a:xfrm>
          <a:prstGeom prst="rect">
            <a:avLst/>
          </a:prstGeom>
        </p:spPr>
        <p:txBody>
          <a:bodyPr wrap="square">
            <a:spAutoFit/>
          </a:bodyPr>
          <a:lstStyle/>
          <a:p>
            <a:pPr algn="ctr"/>
            <a:r>
              <a:rPr lang="en-US" dirty="0">
                <a:solidFill>
                  <a:srgbClr val="000000"/>
                </a:solidFill>
                <a:latin typeface="Helvetica Neue" panose="02000503000000020004" pitchFamily="2" charset="0"/>
              </a:rPr>
              <a:t>From the important plot we can see which features are important to random forest model</a:t>
            </a:r>
          </a:p>
          <a:p>
            <a:endParaRPr lang="en-US" dirty="0">
              <a:solidFill>
                <a:srgbClr val="000000"/>
              </a:solidFill>
              <a:latin typeface="Helvetica Neue" panose="02000503000000020004" pitchFamily="2" charset="0"/>
            </a:endParaRPr>
          </a:p>
          <a:p>
            <a:r>
              <a:rPr lang="en-US" dirty="0">
                <a:solidFill>
                  <a:srgbClr val="000000"/>
                </a:solidFill>
                <a:latin typeface="Helvetica Neue" panose="02000503000000020004" pitchFamily="2" charset="0"/>
              </a:rPr>
              <a:t>Best random forest model: 0.73 RMSE</a:t>
            </a:r>
            <a:endParaRPr lang="en-US" dirty="0"/>
          </a:p>
        </p:txBody>
      </p:sp>
      <p:pic>
        <p:nvPicPr>
          <p:cNvPr id="13" name="Picture 12">
            <a:extLst>
              <a:ext uri="{FF2B5EF4-FFF2-40B4-BE49-F238E27FC236}">
                <a16:creationId xmlns:a16="http://schemas.microsoft.com/office/drawing/2014/main" id="{595FB69C-87B5-664B-A586-6A51EC99A6FA}"/>
              </a:ext>
            </a:extLst>
          </p:cNvPr>
          <p:cNvPicPr>
            <a:picLocks noChangeAspect="1"/>
          </p:cNvPicPr>
          <p:nvPr/>
        </p:nvPicPr>
        <p:blipFill>
          <a:blip r:embed="rId5"/>
          <a:stretch>
            <a:fillRect/>
          </a:stretch>
        </p:blipFill>
        <p:spPr>
          <a:xfrm>
            <a:off x="7631625" y="1908441"/>
            <a:ext cx="3799783" cy="2118463"/>
          </a:xfrm>
          <a:prstGeom prst="rect">
            <a:avLst/>
          </a:prstGeom>
        </p:spPr>
      </p:pic>
      <p:pic>
        <p:nvPicPr>
          <p:cNvPr id="41" name="Picture 40">
            <a:extLst>
              <a:ext uri="{FF2B5EF4-FFF2-40B4-BE49-F238E27FC236}">
                <a16:creationId xmlns:a16="http://schemas.microsoft.com/office/drawing/2014/main" id="{4343B1D3-8243-6B4E-A6A4-5F393219BA2B}"/>
              </a:ext>
            </a:extLst>
          </p:cNvPr>
          <p:cNvPicPr>
            <a:picLocks noChangeAspect="1"/>
          </p:cNvPicPr>
          <p:nvPr/>
        </p:nvPicPr>
        <p:blipFill>
          <a:blip r:embed="rId6"/>
          <a:stretch>
            <a:fillRect/>
          </a:stretch>
        </p:blipFill>
        <p:spPr>
          <a:xfrm>
            <a:off x="3396300" y="1977784"/>
            <a:ext cx="3555033" cy="3077986"/>
          </a:xfrm>
          <a:prstGeom prst="rect">
            <a:avLst/>
          </a:prstGeom>
        </p:spPr>
      </p:pic>
      <p:sp>
        <p:nvSpPr>
          <p:cNvPr id="42" name="Rectangle 41">
            <a:extLst>
              <a:ext uri="{FF2B5EF4-FFF2-40B4-BE49-F238E27FC236}">
                <a16:creationId xmlns:a16="http://schemas.microsoft.com/office/drawing/2014/main" id="{F10C34FD-3ED4-344D-8BF5-10039489D4EE}"/>
              </a:ext>
            </a:extLst>
          </p:cNvPr>
          <p:cNvSpPr/>
          <p:nvPr/>
        </p:nvSpPr>
        <p:spPr>
          <a:xfrm>
            <a:off x="3414227" y="5317285"/>
            <a:ext cx="3663298" cy="461665"/>
          </a:xfrm>
          <a:prstGeom prst="rect">
            <a:avLst/>
          </a:prstGeom>
        </p:spPr>
        <p:txBody>
          <a:bodyPr wrap="square">
            <a:spAutoFit/>
          </a:bodyPr>
          <a:lstStyle/>
          <a:p>
            <a:r>
              <a:rPr kumimoji="1" lang="en-US" altLang="zh-CN" sz="1200" dirty="0">
                <a:latin typeface="Calibri" panose="020F0502020204030204" pitchFamily="34" charset="0"/>
                <a:cs typeface="Calibri" panose="020F0502020204030204" pitchFamily="34" charset="0"/>
              </a:rPr>
              <a:t>Multiple factors are correlated not just to the response variable, but also to each other. </a:t>
            </a:r>
            <a:endParaRPr lang="en-US" sz="1200" dirty="0"/>
          </a:p>
        </p:txBody>
      </p:sp>
      <p:sp>
        <p:nvSpPr>
          <p:cNvPr id="43" name="Rectangle 42">
            <a:extLst>
              <a:ext uri="{FF2B5EF4-FFF2-40B4-BE49-F238E27FC236}">
                <a16:creationId xmlns:a16="http://schemas.microsoft.com/office/drawing/2014/main" id="{5E9007F0-C30D-EA42-A17E-10EDC4A2F8AD}"/>
              </a:ext>
            </a:extLst>
          </p:cNvPr>
          <p:cNvSpPr/>
          <p:nvPr/>
        </p:nvSpPr>
        <p:spPr>
          <a:xfrm>
            <a:off x="3237746" y="1548334"/>
            <a:ext cx="1768882" cy="369332"/>
          </a:xfrm>
          <a:prstGeom prst="rect">
            <a:avLst/>
          </a:prstGeom>
        </p:spPr>
        <p:txBody>
          <a:bodyPr wrap="none">
            <a:spAutoFit/>
          </a:bodyPr>
          <a:lstStyle/>
          <a:p>
            <a:r>
              <a:rPr kumimoji="1" lang="en-US" altLang="zh-CN" b="1" dirty="0">
                <a:latin typeface="Calibri" panose="020F0502020204030204" pitchFamily="34" charset="0"/>
                <a:cs typeface="Calibri" panose="020F0502020204030204" pitchFamily="34" charset="0"/>
              </a:rPr>
              <a:t>Multicollinearity</a:t>
            </a:r>
          </a:p>
        </p:txBody>
      </p:sp>
      <p:cxnSp>
        <p:nvCxnSpPr>
          <p:cNvPr id="44" name="Straight Connector 43">
            <a:extLst>
              <a:ext uri="{FF2B5EF4-FFF2-40B4-BE49-F238E27FC236}">
                <a16:creationId xmlns:a16="http://schemas.microsoft.com/office/drawing/2014/main" id="{44075F14-373B-3B42-A417-F785CE8AFA09}"/>
              </a:ext>
            </a:extLst>
          </p:cNvPr>
          <p:cNvCxnSpPr>
            <a:cxnSpLocks/>
          </p:cNvCxnSpPr>
          <p:nvPr/>
        </p:nvCxnSpPr>
        <p:spPr>
          <a:xfrm>
            <a:off x="3237746" y="1917666"/>
            <a:ext cx="382950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462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2008</TotalTime>
  <Words>1184</Words>
  <Application>Microsoft Office PowerPoint</Application>
  <PresentationFormat>Widescreen</PresentationFormat>
  <Paragraphs>242</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Helvetica Neue</vt:lpstr>
      <vt:lpstr>PingFang SC</vt:lpstr>
      <vt:lpstr>Arial</vt:lpstr>
      <vt:lpstr>Calibri</vt:lpstr>
      <vt:lpstr>Calibri Light</vt:lpstr>
      <vt:lpstr>Office Theme</vt:lpstr>
      <vt:lpstr>PowerPoint Presentation</vt:lpstr>
      <vt:lpstr>PowerPoint Presentation</vt:lpstr>
      <vt:lpstr>Identifying Improvement Options Through Initial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Cong Sun</cp:lastModifiedBy>
  <cp:revision>236</cp:revision>
  <dcterms:created xsi:type="dcterms:W3CDTF">2019-11-13T21:05:51Z</dcterms:created>
  <dcterms:modified xsi:type="dcterms:W3CDTF">2019-11-27T16:20:07Z</dcterms:modified>
</cp:coreProperties>
</file>